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4" r:id="rId10"/>
    <p:sldId id="263" r:id="rId11"/>
    <p:sldId id="261"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134" d="100"/>
          <a:sy n="134" d="100"/>
        </p:scale>
        <p:origin x="329" y="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11" name="Rectangle 10"/>
          <p:cNvSpPr/>
          <p:nvPr/>
        </p:nvSpPr>
        <p:spPr>
          <a:xfrm>
            <a:off x="230124" y="228600"/>
            <a:ext cx="11731752" cy="6400800"/>
          </a:xfrm>
          <a:prstGeom prst="rect">
            <a:avLst/>
          </a:prstGeom>
          <a:solidFill>
            <a:srgbClr val="A514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r="37328"/>
          <a:stretch/>
        </p:blipFill>
        <p:spPr>
          <a:xfrm>
            <a:off x="8702448" y="464974"/>
            <a:ext cx="3262720" cy="6025896"/>
          </a:xfrm>
          <a:prstGeom prst="rect">
            <a:avLst/>
          </a:prstGeom>
        </p:spPr>
      </p:pic>
      <p:sp>
        <p:nvSpPr>
          <p:cNvPr id="2" name="Title 1"/>
          <p:cNvSpPr>
            <a:spLocks noGrp="1"/>
          </p:cNvSpPr>
          <p:nvPr>
            <p:ph type="ctrTitle"/>
          </p:nvPr>
        </p:nvSpPr>
        <p:spPr>
          <a:xfrm>
            <a:off x="734311" y="2253752"/>
            <a:ext cx="6650503" cy="1217083"/>
          </a:xfrm>
        </p:spPr>
        <p:txBody>
          <a:bodyPr/>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4311" y="3596777"/>
            <a:ext cx="6650503" cy="480836"/>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8" descr="1linerev(1c)1000-0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225" y="5880328"/>
            <a:ext cx="3608228" cy="563683"/>
          </a:xfrm>
          <a:prstGeom prst="rect">
            <a:avLst/>
          </a:prstGeom>
        </p:spPr>
      </p:pic>
    </p:spTree>
    <p:extLst>
      <p:ext uri="{BB962C8B-B14F-4D97-AF65-F5344CB8AC3E}">
        <p14:creationId xmlns:p14="http://schemas.microsoft.com/office/powerpoint/2010/main" val="196832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6" name="Rectangle 5"/>
          <p:cNvSpPr/>
          <p:nvPr/>
        </p:nvSpPr>
        <p:spPr>
          <a:xfrm>
            <a:off x="230124" y="228600"/>
            <a:ext cx="11731752" cy="6400800"/>
          </a:xfrm>
          <a:prstGeom prst="rect">
            <a:avLst/>
          </a:prstGeom>
          <a:solidFill>
            <a:srgbClr val="6C73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34311" y="2253752"/>
            <a:ext cx="6650503" cy="1217083"/>
          </a:xfrm>
        </p:spPr>
        <p:txBody>
          <a:bodyPr/>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4311" y="3596777"/>
            <a:ext cx="6650503" cy="480836"/>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1linerev(1c)1000-0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225" y="5880328"/>
            <a:ext cx="3608228" cy="563683"/>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37328"/>
          <a:stretch/>
        </p:blipFill>
        <p:spPr>
          <a:xfrm>
            <a:off x="8702448" y="464974"/>
            <a:ext cx="3262720" cy="6025896"/>
          </a:xfrm>
          <a:prstGeom prst="rect">
            <a:avLst/>
          </a:prstGeom>
        </p:spPr>
      </p:pic>
    </p:spTree>
    <p:extLst>
      <p:ext uri="{BB962C8B-B14F-4D97-AF65-F5344CB8AC3E}">
        <p14:creationId xmlns:p14="http://schemas.microsoft.com/office/powerpoint/2010/main" val="60854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6C7373"/>
                </a:solidFill>
              </a:defRPr>
            </a:lvl1pPr>
            <a:lvl2pPr>
              <a:defRPr>
                <a:solidFill>
                  <a:srgbClr val="6C7373"/>
                </a:solidFill>
              </a:defRPr>
            </a:lvl2pPr>
            <a:lvl3pPr>
              <a:defRPr>
                <a:solidFill>
                  <a:srgbClr val="6C7373"/>
                </a:solidFill>
              </a:defRPr>
            </a:lvl3pPr>
            <a:lvl4pPr>
              <a:defRPr>
                <a:solidFill>
                  <a:srgbClr val="6C7373"/>
                </a:solidFill>
              </a:defRPr>
            </a:lvl4pPr>
            <a:lvl5pPr>
              <a:defRPr>
                <a:solidFill>
                  <a:srgbClr val="6C7373"/>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lvl1pPr>
              <a:defRPr>
                <a:solidFill>
                  <a:srgbClr val="6C7373"/>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71586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53963" y="437444"/>
            <a:ext cx="1060704" cy="920496"/>
          </a:xfrm>
          <a:prstGeom prst="rect">
            <a:avLst/>
          </a:prstGeom>
        </p:spPr>
      </p:pic>
    </p:spTree>
    <p:extLst>
      <p:ext uri="{BB962C8B-B14F-4D97-AF65-F5344CB8AC3E}">
        <p14:creationId xmlns:p14="http://schemas.microsoft.com/office/powerpoint/2010/main" val="32412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55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1448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15925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pic>
        <p:nvPicPr>
          <p:cNvPr id="2" name="Picture 1" descr="Wash_U_PPT_Template-0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55141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04800" y="228600"/>
            <a:ext cx="11582400" cy="6400800"/>
          </a:xfrm>
          <a:prstGeom prst="rect">
            <a:avLst/>
          </a:prstGeom>
          <a:solidFill>
            <a:srgbClr val="E1E1E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22937" y="437444"/>
            <a:ext cx="9649953" cy="9801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58519" y="1600200"/>
            <a:ext cx="10856148" cy="47780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860905" y="435614"/>
            <a:ext cx="795528" cy="920496"/>
          </a:xfrm>
          <a:prstGeom prst="rect">
            <a:avLst/>
          </a:prstGeom>
        </p:spPr>
      </p:pic>
    </p:spTree>
    <p:extLst>
      <p:ext uri="{BB962C8B-B14F-4D97-AF65-F5344CB8AC3E}">
        <p14:creationId xmlns:p14="http://schemas.microsoft.com/office/powerpoint/2010/main" val="36084804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rgbClr val="6C7373"/>
          </a:solidFill>
          <a:latin typeface="Times New Roman" charset="0"/>
          <a:ea typeface="Times New Roman" charset="0"/>
          <a:cs typeface="Times New Roman" charset="0"/>
        </a:defRPr>
      </a:lvl1pPr>
    </p:titleStyle>
    <p:bodyStyle>
      <a:lvl1pPr marL="342900" indent="-342900" algn="l" defTabSz="457200" rtl="0" eaLnBrk="1" latinLnBrk="0" hangingPunct="1">
        <a:spcBef>
          <a:spcPct val="20000"/>
        </a:spcBef>
        <a:buFont typeface="Arial"/>
        <a:buChar char="•"/>
        <a:defRPr sz="2800" b="0" i="0" kern="1200">
          <a:solidFill>
            <a:srgbClr val="6C7373"/>
          </a:solidFill>
          <a:latin typeface="Arial" charset="0"/>
          <a:ea typeface="Arial" charset="0"/>
          <a:cs typeface="Arial" charset="0"/>
        </a:defRPr>
      </a:lvl1pPr>
      <a:lvl2pPr marL="742950" indent="-285750" algn="l" defTabSz="457200" rtl="0" eaLnBrk="1" latinLnBrk="0" hangingPunct="1">
        <a:spcBef>
          <a:spcPct val="20000"/>
        </a:spcBef>
        <a:buFont typeface="Arial"/>
        <a:buChar char="–"/>
        <a:defRPr sz="2400" b="0" i="0" kern="1200">
          <a:solidFill>
            <a:srgbClr val="6C7373"/>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b="0" i="0" kern="1200">
          <a:solidFill>
            <a:srgbClr val="6C7373"/>
          </a:solidFill>
          <a:latin typeface="Arial" charset="0"/>
          <a:ea typeface="Arial" charset="0"/>
          <a:cs typeface="Arial" charset="0"/>
        </a:defRPr>
      </a:lvl3pPr>
      <a:lvl4pPr marL="1600200" indent="-228600" algn="l" defTabSz="457200" rtl="0" eaLnBrk="1" latinLnBrk="0" hangingPunct="1">
        <a:spcBef>
          <a:spcPct val="20000"/>
        </a:spcBef>
        <a:buFont typeface="Arial"/>
        <a:buChar char="–"/>
        <a:defRPr sz="1800" b="0" i="0" kern="1200">
          <a:solidFill>
            <a:srgbClr val="6C7373"/>
          </a:solidFill>
          <a:latin typeface="Arial" charset="0"/>
          <a:ea typeface="Arial" charset="0"/>
          <a:cs typeface="Arial" charset="0"/>
        </a:defRPr>
      </a:lvl4pPr>
      <a:lvl5pPr marL="2057400" indent="-228600" algn="l" defTabSz="457200" rtl="0" eaLnBrk="1" latinLnBrk="0" hangingPunct="1">
        <a:spcBef>
          <a:spcPct val="20000"/>
        </a:spcBef>
        <a:buFont typeface="Arial"/>
        <a:buChar char="»"/>
        <a:defRPr sz="1800" b="0" i="0" kern="1200">
          <a:solidFill>
            <a:srgbClr val="6C7373"/>
          </a:solidFill>
          <a:latin typeface="Arial" charset="0"/>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graduateschool.wustl.edu/sites/graduateschool.wustl.edu/files/Academic%20Integrity%20Policy%202018.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Academic Integrity</a:t>
            </a:r>
            <a:endParaRPr lang="en-US" dirty="0"/>
          </a:p>
        </p:txBody>
      </p:sp>
      <p:sp>
        <p:nvSpPr>
          <p:cNvPr id="3" name="Subtitle 2"/>
          <p:cNvSpPr>
            <a:spLocks noGrp="1"/>
          </p:cNvSpPr>
          <p:nvPr>
            <p:ph type="subTitle" idx="1"/>
          </p:nvPr>
        </p:nvSpPr>
        <p:spPr/>
        <p:txBody>
          <a:bodyPr>
            <a:normAutofit lnSpcReduction="10000"/>
          </a:bodyPr>
          <a:lstStyle/>
          <a:p>
            <a:r>
              <a:rPr lang="en-US" dirty="0" smtClean="0"/>
              <a:t>Stephen P. Ryan</a:t>
            </a:r>
            <a:endParaRPr lang="en-US" dirty="0"/>
          </a:p>
        </p:txBody>
      </p:sp>
    </p:spTree>
    <p:extLst>
      <p:ext uri="{BB962C8B-B14F-4D97-AF65-F5344CB8AC3E}">
        <p14:creationId xmlns:p14="http://schemas.microsoft.com/office/powerpoint/2010/main" val="380072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are here to produce knowledge</a:t>
            </a:r>
          </a:p>
          <a:p>
            <a:r>
              <a:rPr lang="en-US" dirty="0" smtClean="0"/>
              <a:t>Goal is not to get good grades -&gt; subject to passing, no one will ever care</a:t>
            </a:r>
          </a:p>
          <a:p>
            <a:r>
              <a:rPr lang="en-US" dirty="0" smtClean="0"/>
              <a:t>This may require a shift in your perspective</a:t>
            </a:r>
          </a:p>
          <a:p>
            <a:r>
              <a:rPr lang="en-US" dirty="0" smtClean="0"/>
              <a:t>Academia only works if there is trust</a:t>
            </a:r>
          </a:p>
          <a:p>
            <a:r>
              <a:rPr lang="en-US" dirty="0" smtClean="0"/>
              <a:t>We’ll do a quick overview of the academic integrity policy for the Graduate School and highlight some areas you should keep in mind as you advance your career</a:t>
            </a:r>
          </a:p>
          <a:p>
            <a:endParaRPr lang="en-US" dirty="0" smtClean="0"/>
          </a:p>
          <a:p>
            <a:endParaRPr lang="en-US" dirty="0"/>
          </a:p>
        </p:txBody>
      </p:sp>
      <p:sp>
        <p:nvSpPr>
          <p:cNvPr id="2" name="Title 1"/>
          <p:cNvSpPr>
            <a:spLocks noGrp="1"/>
          </p:cNvSpPr>
          <p:nvPr>
            <p:ph type="title"/>
          </p:nvPr>
        </p:nvSpPr>
        <p:spPr/>
        <p:txBody>
          <a:bodyPr/>
          <a:lstStyle/>
          <a:p>
            <a:r>
              <a:rPr lang="en-US" dirty="0" smtClean="0"/>
              <a:t>Academic Integrity and Graduate School</a:t>
            </a:r>
            <a:endParaRPr lang="en-US" dirty="0"/>
          </a:p>
        </p:txBody>
      </p:sp>
    </p:spTree>
    <p:extLst>
      <p:ext uri="{BB962C8B-B14F-4D97-AF65-F5344CB8AC3E}">
        <p14:creationId xmlns:p14="http://schemas.microsoft.com/office/powerpoint/2010/main" val="2551877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All quotes from here:</a:t>
            </a:r>
            <a:r>
              <a:rPr lang="en-US" dirty="0" smtClean="0">
                <a:hlinkClick r:id="rId2"/>
              </a:rPr>
              <a:t> https://graduateschool.wustl.edu/sites/graduateschool.wustl.edu/files/Academic%20Integrity%20Policy%202018.pdf</a:t>
            </a:r>
            <a:endParaRPr lang="en-US" dirty="0" smtClean="0"/>
          </a:p>
          <a:p>
            <a:r>
              <a:rPr lang="en-US" b="1" dirty="0" smtClean="0"/>
              <a:t>“Academic </a:t>
            </a:r>
            <a:r>
              <a:rPr lang="en-US" b="1" dirty="0"/>
              <a:t>integrity is of paramount importance</a:t>
            </a:r>
            <a:r>
              <a:rPr lang="en-US" dirty="0"/>
              <a:t> at every educational institution. The university </a:t>
            </a:r>
            <a:r>
              <a:rPr lang="en-US" dirty="0" smtClean="0"/>
              <a:t>has an </a:t>
            </a:r>
            <a:r>
              <a:rPr lang="en-US" dirty="0"/>
              <a:t>obligation to provide an atmosphere based on scrupulous adherence to the rules of honesty. This climate of impeccable integrity must encompass every aspect of academic activity. The university's role within the greater culture as provider of new knowledge and educator of future leaders demands no </a:t>
            </a:r>
            <a:r>
              <a:rPr lang="en-US" dirty="0" smtClean="0"/>
              <a:t>less. The </a:t>
            </a:r>
            <a:r>
              <a:rPr lang="en-US" dirty="0"/>
              <a:t>integrity code governing all teachers, scholars, and researchers is severe. Even a single allegation of impropriety, unless refuted to </a:t>
            </a:r>
            <a:r>
              <a:rPr lang="en-US" dirty="0" smtClean="0"/>
              <a:t>the satisfaction </a:t>
            </a:r>
            <a:r>
              <a:rPr lang="en-US" dirty="0"/>
              <a:t>of peers</a:t>
            </a:r>
            <a:r>
              <a:rPr lang="en-US" dirty="0" smtClean="0"/>
              <a:t>, can tarnish </a:t>
            </a:r>
            <a:r>
              <a:rPr lang="en-US" dirty="0"/>
              <a:t>a reputation and block career development. </a:t>
            </a:r>
            <a:r>
              <a:rPr lang="en-US" b="1" dirty="0"/>
              <a:t>An egregious violation could abruptly end a career in disgrace</a:t>
            </a:r>
            <a:r>
              <a:rPr lang="en-US" dirty="0"/>
              <a:t>. </a:t>
            </a:r>
            <a:r>
              <a:rPr lang="en-US" b="1" dirty="0"/>
              <a:t>Ignorance of the rules of academic conduct is normally not regarded as a mitigating factor</a:t>
            </a:r>
            <a:r>
              <a:rPr lang="en-US" b="1" dirty="0" smtClean="0"/>
              <a:t>.”</a:t>
            </a:r>
          </a:p>
          <a:p>
            <a:r>
              <a:rPr lang="en-US" dirty="0" smtClean="0"/>
              <a:t>“Washington </a:t>
            </a:r>
            <a:r>
              <a:rPr lang="en-US" dirty="0"/>
              <a:t>University promotes the highest standards in academic scholarship. The Graduate School, in providing a springboard for its students into careers in scholarship and research, does not </a:t>
            </a:r>
            <a:r>
              <a:rPr lang="en-US" dirty="0" smtClean="0"/>
              <a:t>tolerate any </a:t>
            </a:r>
            <a:r>
              <a:rPr lang="en-US" dirty="0"/>
              <a:t>form of laxity in academic integrity. </a:t>
            </a:r>
            <a:r>
              <a:rPr lang="en-US" b="1" dirty="0"/>
              <a:t>Term papers, seminar presentations, laboratory experiments, homework problems, </a:t>
            </a:r>
            <a:r>
              <a:rPr lang="en-US" b="1" dirty="0" smtClean="0"/>
              <a:t>and </a:t>
            </a:r>
            <a:r>
              <a:rPr lang="en-US" b="1" dirty="0"/>
              <a:t>examinations, to say nothing of published work, conference papers</a:t>
            </a:r>
            <a:r>
              <a:rPr lang="en-US" b="1" dirty="0" smtClean="0"/>
              <a:t>, and </a:t>
            </a:r>
            <a:r>
              <a:rPr lang="en-US" b="1" dirty="0"/>
              <a:t>theses or dissertations</a:t>
            </a:r>
            <a:r>
              <a:rPr lang="en-US" dirty="0" smtClean="0"/>
              <a:t>, must </a:t>
            </a:r>
            <a:r>
              <a:rPr lang="en-US" dirty="0"/>
              <a:t>be regarded as training grounds not only in the acquisition of knowledge but in scholarly ethics. </a:t>
            </a:r>
            <a:r>
              <a:rPr lang="en-US" b="1" dirty="0"/>
              <a:t>No instance of proven academic dishonesty can be ignored, even if the offender claims to be unaware that his or her actions constitute an offense</a:t>
            </a:r>
            <a:r>
              <a:rPr lang="en-US" b="1" dirty="0" smtClean="0"/>
              <a:t>.</a:t>
            </a:r>
            <a:r>
              <a:rPr lang="en-US" dirty="0" smtClean="0"/>
              <a:t>”</a:t>
            </a:r>
            <a:endParaRPr lang="en-US" dirty="0"/>
          </a:p>
          <a:p>
            <a:r>
              <a:rPr lang="en-US" dirty="0" smtClean="0"/>
              <a:t>Takeaways:</a:t>
            </a:r>
          </a:p>
          <a:p>
            <a:pPr lvl="1"/>
            <a:r>
              <a:rPr lang="en-US" dirty="0" smtClean="0"/>
              <a:t>Integrity is centrally important as nascent scholars</a:t>
            </a:r>
          </a:p>
          <a:p>
            <a:pPr lvl="1"/>
            <a:r>
              <a:rPr lang="en-US" dirty="0" smtClean="0"/>
              <a:t>Violations are taken extremely seriously</a:t>
            </a:r>
          </a:p>
          <a:p>
            <a:pPr lvl="1"/>
            <a:r>
              <a:rPr lang="en-US" dirty="0" smtClean="0"/>
              <a:t>Ignorance of violations is not an excuse</a:t>
            </a:r>
            <a:endParaRPr lang="en-US" dirty="0"/>
          </a:p>
        </p:txBody>
      </p:sp>
      <p:sp>
        <p:nvSpPr>
          <p:cNvPr id="2" name="Title 1"/>
          <p:cNvSpPr>
            <a:spLocks noGrp="1"/>
          </p:cNvSpPr>
          <p:nvPr>
            <p:ph type="title"/>
          </p:nvPr>
        </p:nvSpPr>
        <p:spPr/>
        <p:txBody>
          <a:bodyPr/>
          <a:lstStyle/>
          <a:p>
            <a:r>
              <a:rPr lang="en-US" dirty="0" smtClean="0"/>
              <a:t>Academic Policy of the Graduate School</a:t>
            </a:r>
            <a:endParaRPr lang="en-US" dirty="0"/>
          </a:p>
        </p:txBody>
      </p:sp>
    </p:spTree>
    <p:extLst>
      <p:ext uri="{BB962C8B-B14F-4D97-AF65-F5344CB8AC3E}">
        <p14:creationId xmlns:p14="http://schemas.microsoft.com/office/powerpoint/2010/main" val="858402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Plagiarism</a:t>
            </a:r>
          </a:p>
          <a:p>
            <a:r>
              <a:rPr lang="en-US" dirty="0" smtClean="0"/>
              <a:t>Cheating</a:t>
            </a:r>
          </a:p>
          <a:p>
            <a:r>
              <a:rPr lang="en-US" dirty="0" smtClean="0"/>
              <a:t>Working together</a:t>
            </a:r>
          </a:p>
          <a:p>
            <a:r>
              <a:rPr lang="en-US" dirty="0" smtClean="0"/>
              <a:t>Falsifying research</a:t>
            </a:r>
            <a:endParaRPr lang="en-US" dirty="0"/>
          </a:p>
        </p:txBody>
      </p:sp>
      <p:sp>
        <p:nvSpPr>
          <p:cNvPr id="2" name="Title 1"/>
          <p:cNvSpPr>
            <a:spLocks noGrp="1"/>
          </p:cNvSpPr>
          <p:nvPr>
            <p:ph type="title"/>
          </p:nvPr>
        </p:nvSpPr>
        <p:spPr/>
        <p:txBody>
          <a:bodyPr/>
          <a:lstStyle/>
          <a:p>
            <a:r>
              <a:rPr lang="en-US" dirty="0" smtClean="0"/>
              <a:t>Areas of Potential Misconduct</a:t>
            </a:r>
            <a:endParaRPr lang="en-US" dirty="0"/>
          </a:p>
        </p:txBody>
      </p:sp>
    </p:spTree>
    <p:extLst>
      <p:ext uri="{BB962C8B-B14F-4D97-AF65-F5344CB8AC3E}">
        <p14:creationId xmlns:p14="http://schemas.microsoft.com/office/powerpoint/2010/main" val="41077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Plagiarism is more than just copying someone else’s text without attribution</a:t>
            </a:r>
          </a:p>
          <a:p>
            <a:r>
              <a:rPr lang="en-US" dirty="0" smtClean="0"/>
              <a:t>From the AIP: “</a:t>
            </a:r>
            <a:r>
              <a:rPr lang="en-US" dirty="0"/>
              <a:t>Plagiarism is the willful or unintentional act of using, without proper acknowledgement, another person's or persons' </a:t>
            </a:r>
            <a:r>
              <a:rPr lang="en-US" b="1" dirty="0"/>
              <a:t>words, ideas, results, methods, opinions, or concepts</a:t>
            </a:r>
            <a:r>
              <a:rPr lang="en-US" dirty="0" smtClean="0"/>
              <a:t>.”</a:t>
            </a:r>
          </a:p>
          <a:p>
            <a:r>
              <a:rPr lang="en-US" dirty="0" smtClean="0"/>
              <a:t>“</a:t>
            </a:r>
            <a:r>
              <a:rPr lang="en-US" dirty="0"/>
              <a:t>To avoid even the suspicion of plagiarism, </a:t>
            </a:r>
            <a:r>
              <a:rPr lang="en-US" dirty="0" smtClean="0"/>
              <a:t>a </a:t>
            </a:r>
            <a:r>
              <a:rPr lang="en-US" dirty="0"/>
              <a:t>student must </a:t>
            </a:r>
            <a:r>
              <a:rPr lang="en-US" dirty="0" smtClean="0"/>
              <a:t>always:</a:t>
            </a:r>
          </a:p>
          <a:p>
            <a:pPr marL="914400" lvl="1" indent="-457200">
              <a:buFont typeface="+mj-lt"/>
              <a:buAutoNum type="alphaLcParenR"/>
            </a:pPr>
            <a:r>
              <a:rPr lang="en-US" dirty="0" smtClean="0"/>
              <a:t>Enclose </a:t>
            </a:r>
            <a:r>
              <a:rPr lang="en-US" dirty="0"/>
              <a:t>every quotation in quotation marks, and acknowledge its </a:t>
            </a:r>
            <a:r>
              <a:rPr lang="en-US" dirty="0" smtClean="0"/>
              <a:t>source.</a:t>
            </a:r>
          </a:p>
          <a:p>
            <a:pPr marL="914400" lvl="1" indent="-457200">
              <a:buFont typeface="+mj-lt"/>
              <a:buAutoNum type="alphaLcParenR"/>
            </a:pPr>
            <a:r>
              <a:rPr lang="en-US" dirty="0" smtClean="0"/>
              <a:t>Cite </a:t>
            </a:r>
            <a:r>
              <a:rPr lang="en-US" dirty="0"/>
              <a:t>the source of every </a:t>
            </a:r>
            <a:r>
              <a:rPr lang="en-US" b="1" dirty="0"/>
              <a:t>summary</a:t>
            </a:r>
            <a:r>
              <a:rPr lang="en-US" dirty="0"/>
              <a:t>, </a:t>
            </a:r>
            <a:r>
              <a:rPr lang="en-US" b="1" dirty="0"/>
              <a:t>paraphrase</a:t>
            </a:r>
            <a:r>
              <a:rPr lang="en-US" dirty="0"/>
              <a:t>, </a:t>
            </a:r>
            <a:r>
              <a:rPr lang="en-US" b="1" dirty="0"/>
              <a:t>abstraction or adaptation</a:t>
            </a:r>
            <a:r>
              <a:rPr lang="en-US" dirty="0"/>
              <a:t> of material originally prepared by another person, and </a:t>
            </a:r>
            <a:r>
              <a:rPr lang="en-US" b="1" dirty="0"/>
              <a:t>any factual data that is not considered common knowledge</a:t>
            </a:r>
            <a:r>
              <a:rPr lang="en-US" dirty="0"/>
              <a:t>. Include the name of author, title of work, publication information, and page </a:t>
            </a:r>
            <a:r>
              <a:rPr lang="en-US" dirty="0" smtClean="0"/>
              <a:t>reference.</a:t>
            </a:r>
          </a:p>
          <a:p>
            <a:pPr marL="914400" lvl="1" indent="-457200">
              <a:buFont typeface="+mj-lt"/>
              <a:buAutoNum type="alphaLcParenR"/>
            </a:pPr>
            <a:r>
              <a:rPr lang="en-US" dirty="0" smtClean="0"/>
              <a:t>Acknowledge </a:t>
            </a:r>
            <a:r>
              <a:rPr lang="en-US" dirty="0"/>
              <a:t>material obtained from lectures, interviews, or other oral communication by citing the source (name of the speaker, the occasion, the place, and the date</a:t>
            </a:r>
            <a:r>
              <a:rPr lang="en-US" dirty="0" smtClean="0"/>
              <a:t>).</a:t>
            </a:r>
            <a:endParaRPr lang="en-US" dirty="0"/>
          </a:p>
          <a:p>
            <a:pPr marL="914400" lvl="1" indent="-457200">
              <a:buFont typeface="+mj-lt"/>
              <a:buAutoNum type="alphaLcParenR"/>
            </a:pPr>
            <a:r>
              <a:rPr lang="en-US" dirty="0" smtClean="0"/>
              <a:t>Cite </a:t>
            </a:r>
            <a:r>
              <a:rPr lang="en-US" dirty="0"/>
              <a:t>material from the </a:t>
            </a:r>
            <a:r>
              <a:rPr lang="en-US" dirty="0" smtClean="0"/>
              <a:t>Internet as </a:t>
            </a:r>
            <a:r>
              <a:rPr lang="en-US" dirty="0"/>
              <a:t>if it were from a traditionally published source. Follow the citation style or requirements of the instructor for whom the work is produced</a:t>
            </a:r>
            <a:r>
              <a:rPr lang="en-US" dirty="0" smtClean="0"/>
              <a:t>. Similar </a:t>
            </a:r>
            <a:r>
              <a:rPr lang="en-US" dirty="0"/>
              <a:t>to standards governing preparation and publication of written works, there are standards that govern the creation and preparation of artistic, design and technical </a:t>
            </a:r>
            <a:r>
              <a:rPr lang="en-US" dirty="0" smtClean="0"/>
              <a:t>works and </a:t>
            </a:r>
            <a:r>
              <a:rPr lang="en-US" dirty="0"/>
              <a:t>creations. It is a violation of academic integrity to represent another’s artistic, design or technical work or creation, including unacknowledged or unauthorized use of </a:t>
            </a:r>
            <a:r>
              <a:rPr lang="en-US" b="1" dirty="0"/>
              <a:t>proofs and codes</a:t>
            </a:r>
            <a:r>
              <a:rPr lang="en-US" dirty="0" smtClean="0"/>
              <a:t>, as </a:t>
            </a:r>
            <a:r>
              <a:rPr lang="en-US" dirty="0"/>
              <a:t>one’s </a:t>
            </a:r>
            <a:r>
              <a:rPr lang="en-US" dirty="0" smtClean="0"/>
              <a:t>own.”</a:t>
            </a:r>
          </a:p>
        </p:txBody>
      </p:sp>
      <p:sp>
        <p:nvSpPr>
          <p:cNvPr id="2" name="Title 1"/>
          <p:cNvSpPr>
            <a:spLocks noGrp="1"/>
          </p:cNvSpPr>
          <p:nvPr>
            <p:ph type="title"/>
          </p:nvPr>
        </p:nvSpPr>
        <p:spPr/>
        <p:txBody>
          <a:bodyPr/>
          <a:lstStyle/>
          <a:p>
            <a:r>
              <a:rPr lang="en-US" dirty="0" smtClean="0"/>
              <a:t>Plagiarism</a:t>
            </a:r>
            <a:endParaRPr lang="en-US" dirty="0"/>
          </a:p>
        </p:txBody>
      </p:sp>
    </p:spTree>
    <p:extLst>
      <p:ext uri="{BB962C8B-B14F-4D97-AF65-F5344CB8AC3E}">
        <p14:creationId xmlns:p14="http://schemas.microsoft.com/office/powerpoint/2010/main" val="741206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02271" y="1600200"/>
            <a:ext cx="6768408" cy="4778375"/>
          </a:xfrm>
          <a:prstGeom prst="rect">
            <a:avLst/>
          </a:prstGeom>
        </p:spPr>
      </p:pic>
      <p:sp>
        <p:nvSpPr>
          <p:cNvPr id="2" name="Title 1"/>
          <p:cNvSpPr>
            <a:spLocks noGrp="1"/>
          </p:cNvSpPr>
          <p:nvPr>
            <p:ph type="title"/>
          </p:nvPr>
        </p:nvSpPr>
        <p:spPr/>
        <p:txBody>
          <a:bodyPr/>
          <a:lstStyle/>
          <a:p>
            <a:r>
              <a:rPr lang="en-US" dirty="0" err="1" smtClean="0"/>
              <a:t>TurnItIn</a:t>
            </a:r>
            <a:endParaRPr lang="en-US" dirty="0"/>
          </a:p>
        </p:txBody>
      </p:sp>
    </p:spTree>
    <p:extLst>
      <p:ext uri="{BB962C8B-B14F-4D97-AF65-F5344CB8AC3E}">
        <p14:creationId xmlns:p14="http://schemas.microsoft.com/office/powerpoint/2010/main" val="16986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Paper summaries where students cut and pasted whole sections of the original paper in their answers</a:t>
            </a:r>
          </a:p>
          <a:p>
            <a:r>
              <a:rPr lang="en-US" dirty="0" err="1" smtClean="0"/>
              <a:t>TurnItIn</a:t>
            </a:r>
            <a:r>
              <a:rPr lang="en-US" dirty="0" smtClean="0"/>
              <a:t> lit up like a Xmas tree</a:t>
            </a:r>
          </a:p>
          <a:p>
            <a:endParaRPr lang="en-US" dirty="0" smtClean="0"/>
          </a:p>
        </p:txBody>
      </p:sp>
      <p:sp>
        <p:nvSpPr>
          <p:cNvPr id="2" name="Title 1"/>
          <p:cNvSpPr>
            <a:spLocks noGrp="1"/>
          </p:cNvSpPr>
          <p:nvPr>
            <p:ph type="title"/>
          </p:nvPr>
        </p:nvSpPr>
        <p:spPr/>
        <p:txBody>
          <a:bodyPr/>
          <a:lstStyle/>
          <a:p>
            <a:r>
              <a:rPr lang="en-US" dirty="0" smtClean="0"/>
              <a:t>Example</a:t>
            </a:r>
            <a:endParaRPr lang="en-US"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0403" y="3255811"/>
            <a:ext cx="5700506" cy="3437598"/>
          </a:xfrm>
          <a:prstGeom prst="rect">
            <a:avLst/>
          </a:prstGeom>
        </p:spPr>
      </p:pic>
    </p:spTree>
    <p:extLst>
      <p:ext uri="{BB962C8B-B14F-4D97-AF65-F5344CB8AC3E}">
        <p14:creationId xmlns:p14="http://schemas.microsoft.com/office/powerpoint/2010/main" val="531694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 will often be encouraged to work collaboratively</a:t>
            </a:r>
          </a:p>
          <a:p>
            <a:r>
              <a:rPr lang="en-US" dirty="0" smtClean="0"/>
              <a:t>It is paramount that you </a:t>
            </a:r>
            <a:r>
              <a:rPr lang="en-US" b="1" dirty="0" smtClean="0"/>
              <a:t>do not assume </a:t>
            </a:r>
            <a:r>
              <a:rPr lang="en-US" dirty="0" smtClean="0"/>
              <a:t>what your faculty deem acceptable cooperation</a:t>
            </a:r>
          </a:p>
          <a:p>
            <a:r>
              <a:rPr lang="en-US" dirty="0" smtClean="0"/>
              <a:t>Some classes are a free-for-all, some group-based, most will be some mix of what is considered OK to work on together and what has to be your own work</a:t>
            </a:r>
          </a:p>
          <a:p>
            <a:r>
              <a:rPr lang="en-US" dirty="0" smtClean="0"/>
              <a:t>Key takeaway: make sure that you are clear about faculty expectations before acting</a:t>
            </a:r>
          </a:p>
          <a:p>
            <a:r>
              <a:rPr lang="en-US" dirty="0" smtClean="0"/>
              <a:t>If you work together, your work should have the name of everyone involved</a:t>
            </a:r>
            <a:endParaRPr lang="en-US" dirty="0"/>
          </a:p>
        </p:txBody>
      </p:sp>
      <p:sp>
        <p:nvSpPr>
          <p:cNvPr id="2" name="Title 1"/>
          <p:cNvSpPr>
            <a:spLocks noGrp="1"/>
          </p:cNvSpPr>
          <p:nvPr>
            <p:ph type="title"/>
          </p:nvPr>
        </p:nvSpPr>
        <p:spPr/>
        <p:txBody>
          <a:bodyPr/>
          <a:lstStyle/>
          <a:p>
            <a:r>
              <a:rPr lang="en-US" dirty="0" smtClean="0"/>
              <a:t>Working Together</a:t>
            </a:r>
            <a:endParaRPr lang="en-US" dirty="0"/>
          </a:p>
        </p:txBody>
      </p:sp>
    </p:spTree>
    <p:extLst>
      <p:ext uri="{BB962C8B-B14F-4D97-AF65-F5344CB8AC3E}">
        <p14:creationId xmlns:p14="http://schemas.microsoft.com/office/powerpoint/2010/main" val="4000835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From the AIP:</a:t>
            </a:r>
          </a:p>
          <a:p>
            <a:r>
              <a:rPr lang="en-US" dirty="0" smtClean="0"/>
              <a:t>“The sole difference between the academic integrity code for graduate students and that for professionals is that student offenses are generally </a:t>
            </a:r>
            <a:r>
              <a:rPr lang="en-US" b="1" dirty="0" smtClean="0"/>
              <a:t>not publicly aired </a:t>
            </a:r>
            <a:r>
              <a:rPr lang="en-US" dirty="0" smtClean="0"/>
              <a:t>and that students </a:t>
            </a:r>
            <a:r>
              <a:rPr lang="en-US" b="1" dirty="0" smtClean="0"/>
              <a:t>may be permitted to continue </a:t>
            </a:r>
            <a:r>
              <a:rPr lang="en-US" dirty="0" smtClean="0"/>
              <a:t>their training if their transgressions are considered relatively minor or are considered to be adequately mitigated by circumstances. Findings of </a:t>
            </a:r>
            <a:r>
              <a:rPr lang="en-US" b="1" dirty="0" smtClean="0"/>
              <a:t>flagrant exhibitions</a:t>
            </a:r>
            <a:r>
              <a:rPr lang="en-US" dirty="0" smtClean="0"/>
              <a:t> of </a:t>
            </a:r>
            <a:r>
              <a:rPr lang="en-US" b="1" dirty="0" smtClean="0"/>
              <a:t>willful academic dishonesty</a:t>
            </a:r>
            <a:r>
              <a:rPr lang="en-US" dirty="0" smtClean="0"/>
              <a:t>, however, </a:t>
            </a:r>
            <a:r>
              <a:rPr lang="en-US" b="1" dirty="0" smtClean="0"/>
              <a:t>must result in expulsion </a:t>
            </a:r>
            <a:r>
              <a:rPr lang="en-US" dirty="0" smtClean="0"/>
              <a:t>from the Graduate School.”</a:t>
            </a:r>
            <a:endParaRPr lang="en-US" dirty="0"/>
          </a:p>
        </p:txBody>
      </p:sp>
      <p:sp>
        <p:nvSpPr>
          <p:cNvPr id="2" name="Title 1"/>
          <p:cNvSpPr>
            <a:spLocks noGrp="1"/>
          </p:cNvSpPr>
          <p:nvPr>
            <p:ph type="title"/>
          </p:nvPr>
        </p:nvSpPr>
        <p:spPr/>
        <p:txBody>
          <a:bodyPr/>
          <a:lstStyle/>
          <a:p>
            <a:r>
              <a:rPr lang="en-US" dirty="0" smtClean="0"/>
              <a:t>So What Happens If You Mess Up?</a:t>
            </a:r>
            <a:endParaRPr lang="en-US" dirty="0"/>
          </a:p>
        </p:txBody>
      </p:sp>
    </p:spTree>
    <p:extLst>
      <p:ext uri="{BB962C8B-B14F-4D97-AF65-F5344CB8AC3E}">
        <p14:creationId xmlns:p14="http://schemas.microsoft.com/office/powerpoint/2010/main" val="956375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ash_U_Template-Red_16-9-1s84hn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3AE2DCDAF36F4E94C72DB313FA8BE3" ma:contentTypeVersion="11" ma:contentTypeDescription="Create a new document." ma:contentTypeScope="" ma:versionID="ae18c02fb49cb321bb1227c6cfe135eb">
  <xsd:schema xmlns:xsd="http://www.w3.org/2001/XMLSchema" xmlns:xs="http://www.w3.org/2001/XMLSchema" xmlns:p="http://schemas.microsoft.com/office/2006/metadata/properties" xmlns:ns3="479eeaa6-4b9d-4245-a318-aea5f8ec01a9" xmlns:ns4="aab500ca-de31-4e27-bed7-ab03972f6733" targetNamespace="http://schemas.microsoft.com/office/2006/metadata/properties" ma:root="true" ma:fieldsID="e9bdb61e5bc33415dc2f347598360084" ns3:_="" ns4:_="">
    <xsd:import namespace="479eeaa6-4b9d-4245-a318-aea5f8ec01a9"/>
    <xsd:import namespace="aab500ca-de31-4e27-bed7-ab03972f673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9eeaa6-4b9d-4245-a318-aea5f8ec01a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b500ca-de31-4e27-bed7-ab03972f673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F74189-28B4-4980-89DC-4D8099B59FBC}">
  <ds:schemaRefs>
    <ds:schemaRef ds:uri="http://schemas.microsoft.com/sharepoint/v3/contenttype/forms"/>
  </ds:schemaRefs>
</ds:datastoreItem>
</file>

<file path=customXml/itemProps2.xml><?xml version="1.0" encoding="utf-8"?>
<ds:datastoreItem xmlns:ds="http://schemas.openxmlformats.org/officeDocument/2006/customXml" ds:itemID="{421C60BF-C928-48D5-B151-FC342C8255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9eeaa6-4b9d-4245-a318-aea5f8ec01a9"/>
    <ds:schemaRef ds:uri="aab500ca-de31-4e27-bed7-ab03972f67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D3C1EC-0DF8-4124-AE8F-39192E7D3EA8}">
  <ds:schemaRefs>
    <ds:schemaRef ds:uri="479eeaa6-4b9d-4245-a318-aea5f8ec01a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ab500ca-de31-4e27-bed7-ab03972f6733"/>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Wash_U_Template-Red_16-9-1s84hnv</Template>
  <TotalTime>62</TotalTime>
  <Words>808</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Rockwell</vt:lpstr>
      <vt:lpstr>Times New Roman</vt:lpstr>
      <vt:lpstr>Wash_U_Template-Red_16-9-1s84hnv</vt:lpstr>
      <vt:lpstr>Academic Integrity</vt:lpstr>
      <vt:lpstr>Academic Integrity and Graduate School</vt:lpstr>
      <vt:lpstr>Academic Policy of the Graduate School</vt:lpstr>
      <vt:lpstr>Areas of Potential Misconduct</vt:lpstr>
      <vt:lpstr>Plagiarism</vt:lpstr>
      <vt:lpstr>TurnItIn</vt:lpstr>
      <vt:lpstr>Example</vt:lpstr>
      <vt:lpstr>Working Together</vt:lpstr>
      <vt:lpstr>So What Happens If You Mess Up?</vt:lpstr>
    </vt:vector>
  </TitlesOfParts>
  <Company>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Integrity</dc:title>
  <dc:creator>Stephen Ryan</dc:creator>
  <cp:lastModifiedBy>Stephen Ryan</cp:lastModifiedBy>
  <cp:revision>6</cp:revision>
  <dcterms:created xsi:type="dcterms:W3CDTF">2020-10-01T15:38:46Z</dcterms:created>
  <dcterms:modified xsi:type="dcterms:W3CDTF">2021-10-15T15:20:23Z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0x010100F33AE2DCDAF36F4E94C72DB313FA8BE3</vt:lpwstr>
  </property>
</Properties>
</file>