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29"/>
  </p:notesMasterIdLst>
  <p:sldIdLst>
    <p:sldId id="256" r:id="rId2"/>
    <p:sldId id="257" r:id="rId3"/>
    <p:sldId id="258" r:id="rId4"/>
    <p:sldId id="259" r:id="rId5"/>
    <p:sldId id="260" r:id="rId6"/>
    <p:sldId id="261" r:id="rId7"/>
    <p:sldId id="278" r:id="rId8"/>
    <p:sldId id="262" r:id="rId9"/>
    <p:sldId id="263" r:id="rId10"/>
    <p:sldId id="267" r:id="rId11"/>
    <p:sldId id="265" r:id="rId12"/>
    <p:sldId id="266" r:id="rId13"/>
    <p:sldId id="283" r:id="rId14"/>
    <p:sldId id="268" r:id="rId15"/>
    <p:sldId id="269" r:id="rId16"/>
    <p:sldId id="270" r:id="rId17"/>
    <p:sldId id="271" r:id="rId18"/>
    <p:sldId id="272" r:id="rId19"/>
    <p:sldId id="282" r:id="rId20"/>
    <p:sldId id="284" r:id="rId21"/>
    <p:sldId id="276" r:id="rId22"/>
    <p:sldId id="275" r:id="rId23"/>
    <p:sldId id="280" r:id="rId24"/>
    <p:sldId id="273" r:id="rId25"/>
    <p:sldId id="274" r:id="rId26"/>
    <p:sldId id="279" r:id="rId27"/>
    <p:sldId id="277"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1pPr>
    <a:lvl2pPr marL="457200" algn="l" rtl="0" fontAlgn="base">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2pPr>
    <a:lvl3pPr marL="914400" algn="l" rtl="0" fontAlgn="base">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3pPr>
    <a:lvl4pPr marL="1371600" algn="l" rtl="0" fontAlgn="base">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4pPr>
    <a:lvl5pPr marL="1828800" algn="l" rtl="0" fontAlgn="base">
      <a:spcBef>
        <a:spcPct val="0"/>
      </a:spcBef>
      <a:spcAft>
        <a:spcPct val="0"/>
      </a:spcAft>
      <a:defRPr kern="1200">
        <a:solidFill>
          <a:schemeClr val="tx1"/>
        </a:solidFill>
        <a:latin typeface="Arial" pitchFamily="-111" charset="0"/>
        <a:ea typeface="ＭＳ Ｐゴシック" pitchFamily="-111" charset="-128"/>
        <a:cs typeface="ＭＳ Ｐゴシック" pitchFamily="-111" charset="-128"/>
      </a:defRPr>
    </a:lvl5pPr>
    <a:lvl6pPr marL="22860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6pPr>
    <a:lvl7pPr marL="27432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7pPr>
    <a:lvl8pPr marL="32004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8pPr>
    <a:lvl9pPr marL="3657600" algn="l" defTabSz="457200" rtl="0" eaLnBrk="1" latinLnBrk="0" hangingPunct="1">
      <a:defRPr kern="1200">
        <a:solidFill>
          <a:schemeClr val="tx1"/>
        </a:solidFill>
        <a:latin typeface="Arial" pitchFamily="-111" charset="0"/>
        <a:ea typeface="ＭＳ Ｐゴシック" pitchFamily="-111" charset="-128"/>
        <a:cs typeface="ＭＳ Ｐゴシック" pitchFamily="-111"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20"/>
    <p:restoredTop sz="94691"/>
  </p:normalViewPr>
  <p:slideViewPr>
    <p:cSldViewPr>
      <p:cViewPr varScale="1">
        <p:scale>
          <a:sx n="122" d="100"/>
          <a:sy n="122" d="100"/>
        </p:scale>
        <p:origin x="968" y="2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BE19E14-6C14-6443-B91C-C1CF7167ED7E}" type="slidenum">
              <a:rPr lang="en-US"/>
              <a:pPr/>
              <a:t>‹#›</a:t>
            </a:fld>
            <a:endParaRPr lang="en-US"/>
          </a:p>
        </p:txBody>
      </p:sp>
    </p:spTree>
    <p:extLst>
      <p:ext uri="{BB962C8B-B14F-4D97-AF65-F5344CB8AC3E}">
        <p14:creationId xmlns:p14="http://schemas.microsoft.com/office/powerpoint/2010/main" val="1536461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8" charset="-128"/>
        <a:cs typeface="ＭＳ Ｐゴシック" pitchFamily="-108"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657F04B6-ACD1-3A42-8C0D-A5F8D3E47C96}"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a:latin typeface="Arial" pitchFamily="-111" charset="0"/>
                <a:ea typeface="ＭＳ Ｐゴシック" pitchFamily="-111" charset="-128"/>
                <a:cs typeface="ＭＳ Ｐゴシック" pitchFamily="-111" charset="-128"/>
              </a:rPr>
              <a:t>Arnold:  Economic substance is our “something.”  </a:t>
            </a:r>
          </a:p>
          <a:p>
            <a:pPr eaLnBrk="1" hangingPunct="1"/>
            <a:r>
              <a:rPr lang="en-US">
                <a:latin typeface="Arial" pitchFamily="-111" charset="0"/>
                <a:ea typeface="ＭＳ Ｐゴシック" pitchFamily="-111" charset="-128"/>
                <a:cs typeface="ＭＳ Ｐゴシック" pitchFamily="-111" charset="-128"/>
              </a:rPr>
              <a:t>Say it clearly.  Requires </a:t>
            </a:r>
            <a:r>
              <a:rPr lang="en-US" i="1">
                <a:latin typeface="Arial" pitchFamily="-111" charset="0"/>
                <a:ea typeface="ＭＳ Ｐゴシック" pitchFamily="-111" charset="-128"/>
                <a:cs typeface="ＭＳ Ｐゴシック" pitchFamily="-111" charset="-128"/>
              </a:rPr>
              <a:t>both </a:t>
            </a:r>
            <a:r>
              <a:rPr lang="en-US">
                <a:latin typeface="Arial" pitchFamily="-111" charset="0"/>
                <a:ea typeface="ＭＳ Ｐゴシック" pitchFamily="-111" charset="-128"/>
                <a:cs typeface="ＭＳ Ｐゴシック" pitchFamily="-111" charset="-128"/>
              </a:rPr>
              <a:t>careful attention to writing </a:t>
            </a:r>
            <a:r>
              <a:rPr lang="en-US" i="1">
                <a:latin typeface="Arial" pitchFamily="-111" charset="0"/>
                <a:ea typeface="ＭＳ Ｐゴシック" pitchFamily="-111" charset="-128"/>
                <a:cs typeface="ＭＳ Ｐゴシック" pitchFamily="-111" charset="-128"/>
              </a:rPr>
              <a:t>and</a:t>
            </a:r>
            <a:r>
              <a:rPr lang="en-US">
                <a:latin typeface="Arial" pitchFamily="-111" charset="0"/>
                <a:ea typeface="ＭＳ Ｐゴシック" pitchFamily="-111" charset="-128"/>
                <a:cs typeface="ＭＳ Ｐゴシック" pitchFamily="-111" charset="-128"/>
              </a:rPr>
              <a:t> deep understanding of underlying “something.”</a:t>
            </a:r>
          </a:p>
          <a:p>
            <a:pPr lvl="1" eaLnBrk="1" hangingPunct="1"/>
            <a:r>
              <a:rPr lang="en-US">
                <a:latin typeface="Arial" pitchFamily="-111" charset="0"/>
              </a:rPr>
              <a:t>From earlier edition:  “You will discover that you can write more clearly once you more clearly understand what you are writing about.”</a:t>
            </a:r>
          </a:p>
          <a:p>
            <a:pPr eaLnBrk="1" hangingPunct="1"/>
            <a:r>
              <a:rPr lang="en-US">
                <a:latin typeface="Arial" pitchFamily="-111" charset="0"/>
                <a:ea typeface="ＭＳ Ｐゴシック" pitchFamily="-111" charset="-128"/>
                <a:cs typeface="ＭＳ Ｐゴシック" pitchFamily="-111" charset="-128"/>
              </a:rPr>
              <a:t>Note symmetry of above sentence; example of a “chiasmus” from Lesson 9 on “elegance,” page 168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9337-BC79-CB41-B9EC-90FEA525FD4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73BC8AA-7DFF-E849-9578-5D7D920C325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D5270E5-6D92-CC4E-9E06-5DAB7F41A6E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92633E9A-5C76-0342-A4AC-7A63312BA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5D5FE-C045-1D4F-B16E-08DD5709FE27}"/>
              </a:ext>
            </a:extLst>
          </p:cNvPr>
          <p:cNvSpPr>
            <a:spLocks noGrp="1"/>
          </p:cNvSpPr>
          <p:nvPr>
            <p:ph type="sldNum" sz="quarter" idx="12"/>
          </p:nvPr>
        </p:nvSpPr>
        <p:spPr/>
        <p:txBody>
          <a:bodyPr/>
          <a:lstStyle/>
          <a:p>
            <a:fld id="{B0A387BB-0022-3A4F-BE9B-FDF2309FE86D}" type="slidenum">
              <a:rPr lang="en-US" smtClean="0"/>
              <a:pPr/>
              <a:t>‹#›</a:t>
            </a:fld>
            <a:endParaRPr lang="en-US"/>
          </a:p>
        </p:txBody>
      </p:sp>
    </p:spTree>
    <p:extLst>
      <p:ext uri="{BB962C8B-B14F-4D97-AF65-F5344CB8AC3E}">
        <p14:creationId xmlns:p14="http://schemas.microsoft.com/office/powerpoint/2010/main" val="208472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1DAFD-EAD7-0045-A1FE-D71BFD1C21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C47B47-7357-8E42-A4F3-22C3A9F85D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6AEFB-DBFD-6C4A-97B8-2EAD4901C47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A42E5FAA-66B1-CE42-B242-E5DE8C372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D3600-7A17-9044-BD92-3DC40BDB8512}"/>
              </a:ext>
            </a:extLst>
          </p:cNvPr>
          <p:cNvSpPr>
            <a:spLocks noGrp="1"/>
          </p:cNvSpPr>
          <p:nvPr>
            <p:ph type="sldNum" sz="quarter" idx="12"/>
          </p:nvPr>
        </p:nvSpPr>
        <p:spPr/>
        <p:txBody>
          <a:bodyPr/>
          <a:lstStyle/>
          <a:p>
            <a:fld id="{871E78F0-3960-DD4F-9B75-562887EE5141}" type="slidenum">
              <a:rPr lang="en-US" smtClean="0"/>
              <a:pPr/>
              <a:t>‹#›</a:t>
            </a:fld>
            <a:endParaRPr lang="en-US"/>
          </a:p>
        </p:txBody>
      </p:sp>
    </p:spTree>
    <p:extLst>
      <p:ext uri="{BB962C8B-B14F-4D97-AF65-F5344CB8AC3E}">
        <p14:creationId xmlns:p14="http://schemas.microsoft.com/office/powerpoint/2010/main" val="175412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7F98EC-348B-1644-8006-8CD2FD3B3E4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63875-0067-8B4F-9776-41ABFBE8C9C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F0B37-7440-FF47-87E9-D3E698D927C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B4F4BB9C-383B-1344-9E23-D49011D18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1AFA3-183D-CF4B-9FDB-03C3249A48B1}"/>
              </a:ext>
            </a:extLst>
          </p:cNvPr>
          <p:cNvSpPr>
            <a:spLocks noGrp="1"/>
          </p:cNvSpPr>
          <p:nvPr>
            <p:ph type="sldNum" sz="quarter" idx="12"/>
          </p:nvPr>
        </p:nvSpPr>
        <p:spPr/>
        <p:txBody>
          <a:bodyPr/>
          <a:lstStyle/>
          <a:p>
            <a:fld id="{57EBCAD2-CA7F-044A-8001-C6B6045E41B7}" type="slidenum">
              <a:rPr lang="en-US" smtClean="0"/>
              <a:pPr/>
              <a:t>‹#›</a:t>
            </a:fld>
            <a:endParaRPr lang="en-US"/>
          </a:p>
        </p:txBody>
      </p:sp>
    </p:spTree>
    <p:extLst>
      <p:ext uri="{BB962C8B-B14F-4D97-AF65-F5344CB8AC3E}">
        <p14:creationId xmlns:p14="http://schemas.microsoft.com/office/powerpoint/2010/main" val="520967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875CA-E0B8-F246-9506-BE9565FD3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958C81-D3AB-C34C-AD56-3290E9676C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DC7BB1-1930-574E-86A8-B903E931469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B70945E-FB3F-9E45-8E81-95672F48B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9A866-9E42-6F49-8A0F-A812F95A6647}"/>
              </a:ext>
            </a:extLst>
          </p:cNvPr>
          <p:cNvSpPr>
            <a:spLocks noGrp="1"/>
          </p:cNvSpPr>
          <p:nvPr>
            <p:ph type="sldNum" sz="quarter" idx="12"/>
          </p:nvPr>
        </p:nvSpPr>
        <p:spPr/>
        <p:txBody>
          <a:bodyPr/>
          <a:lstStyle/>
          <a:p>
            <a:fld id="{A7DBF593-F9EE-5B45-B255-DE1A7EEE0660}" type="slidenum">
              <a:rPr lang="en-US" smtClean="0"/>
              <a:pPr/>
              <a:t>‹#›</a:t>
            </a:fld>
            <a:endParaRPr lang="en-US"/>
          </a:p>
        </p:txBody>
      </p:sp>
    </p:spTree>
    <p:extLst>
      <p:ext uri="{BB962C8B-B14F-4D97-AF65-F5344CB8AC3E}">
        <p14:creationId xmlns:p14="http://schemas.microsoft.com/office/powerpoint/2010/main" val="13793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38C76-46BB-CA48-BA42-087F8264C6B3}"/>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42539C7-24F3-ED4E-8A78-30623801B36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09614D-2FF0-E941-9FAF-F25143486E8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EFD1E00-BAB6-DD4B-A961-2339C3613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3850BC-792B-CA40-9DE9-1B93E2373D1B}"/>
              </a:ext>
            </a:extLst>
          </p:cNvPr>
          <p:cNvSpPr>
            <a:spLocks noGrp="1"/>
          </p:cNvSpPr>
          <p:nvPr>
            <p:ph type="sldNum" sz="quarter" idx="12"/>
          </p:nvPr>
        </p:nvSpPr>
        <p:spPr/>
        <p:txBody>
          <a:bodyPr/>
          <a:lstStyle/>
          <a:p>
            <a:fld id="{AB9321ED-919C-4E49-9D56-8DB4E8F73B92}" type="slidenum">
              <a:rPr lang="en-US" smtClean="0"/>
              <a:pPr/>
              <a:t>‹#›</a:t>
            </a:fld>
            <a:endParaRPr lang="en-US"/>
          </a:p>
        </p:txBody>
      </p:sp>
    </p:spTree>
    <p:extLst>
      <p:ext uri="{BB962C8B-B14F-4D97-AF65-F5344CB8AC3E}">
        <p14:creationId xmlns:p14="http://schemas.microsoft.com/office/powerpoint/2010/main" val="240837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2536-3332-E241-A674-AFF88BAC2C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86CD2D-5622-5346-AB0D-82E918ACB36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6E8FC-FEB7-BC4C-B2AB-0E207C449EC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B198A4-73A2-8144-A0B6-E588017F558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17CAD13-DB15-1A42-B93C-C09796CE38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F2AE2C-5076-614F-AB9E-B60D8E130161}"/>
              </a:ext>
            </a:extLst>
          </p:cNvPr>
          <p:cNvSpPr>
            <a:spLocks noGrp="1"/>
          </p:cNvSpPr>
          <p:nvPr>
            <p:ph type="sldNum" sz="quarter" idx="12"/>
          </p:nvPr>
        </p:nvSpPr>
        <p:spPr/>
        <p:txBody>
          <a:bodyPr/>
          <a:lstStyle/>
          <a:p>
            <a:fld id="{1764EF7B-D62A-7940-A626-CFB9F40C99B6}" type="slidenum">
              <a:rPr lang="en-US" smtClean="0"/>
              <a:pPr/>
              <a:t>‹#›</a:t>
            </a:fld>
            <a:endParaRPr lang="en-US"/>
          </a:p>
        </p:txBody>
      </p:sp>
    </p:spTree>
    <p:extLst>
      <p:ext uri="{BB962C8B-B14F-4D97-AF65-F5344CB8AC3E}">
        <p14:creationId xmlns:p14="http://schemas.microsoft.com/office/powerpoint/2010/main" val="239477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05EE0-625A-2044-833C-D1B5128754C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0B3D04D-6419-8F40-9C91-47ED275A5C4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217A198-E85E-5742-9E68-26B90001FDE4}"/>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884ABA-6802-5647-BC8C-D94A32B8893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F2187862-7CB2-DC42-B541-7A5EABDAE2ED}"/>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D2AF80-1854-D041-A221-DE538DAB6945}"/>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FCA503EF-949B-5846-9375-1B728EF78C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1C1792-99A1-034B-AF45-DD9ACE00C89B}"/>
              </a:ext>
            </a:extLst>
          </p:cNvPr>
          <p:cNvSpPr>
            <a:spLocks noGrp="1"/>
          </p:cNvSpPr>
          <p:nvPr>
            <p:ph type="sldNum" sz="quarter" idx="12"/>
          </p:nvPr>
        </p:nvSpPr>
        <p:spPr/>
        <p:txBody>
          <a:bodyPr/>
          <a:lstStyle/>
          <a:p>
            <a:fld id="{9637640C-1DB1-9F4C-89C1-57102FD0B48D}" type="slidenum">
              <a:rPr lang="en-US" smtClean="0"/>
              <a:pPr/>
              <a:t>‹#›</a:t>
            </a:fld>
            <a:endParaRPr lang="en-US"/>
          </a:p>
        </p:txBody>
      </p:sp>
    </p:spTree>
    <p:extLst>
      <p:ext uri="{BB962C8B-B14F-4D97-AF65-F5344CB8AC3E}">
        <p14:creationId xmlns:p14="http://schemas.microsoft.com/office/powerpoint/2010/main" val="386138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E6B9D-6A86-6E4A-B282-D4F8E2BF4E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A0F63F-B0D6-E04A-847E-0CD887F02D8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3DBFE20F-BF8B-A34B-BAF1-AD05072F8C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03EBA1-7AB6-3447-AF9D-4782428D4E14}"/>
              </a:ext>
            </a:extLst>
          </p:cNvPr>
          <p:cNvSpPr>
            <a:spLocks noGrp="1"/>
          </p:cNvSpPr>
          <p:nvPr>
            <p:ph type="sldNum" sz="quarter" idx="12"/>
          </p:nvPr>
        </p:nvSpPr>
        <p:spPr/>
        <p:txBody>
          <a:bodyPr/>
          <a:lstStyle/>
          <a:p>
            <a:fld id="{C15A3BE0-DB1A-2E4B-94CE-73AA4ECBC3AB}" type="slidenum">
              <a:rPr lang="en-US" smtClean="0"/>
              <a:pPr/>
              <a:t>‹#›</a:t>
            </a:fld>
            <a:endParaRPr lang="en-US"/>
          </a:p>
        </p:txBody>
      </p:sp>
    </p:spTree>
    <p:extLst>
      <p:ext uri="{BB962C8B-B14F-4D97-AF65-F5344CB8AC3E}">
        <p14:creationId xmlns:p14="http://schemas.microsoft.com/office/powerpoint/2010/main" val="3375243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CD7A52-E091-9B4E-8909-4E1654333F60}"/>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7E1C4524-A046-4549-87B7-1F9D8C90F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712BE1-01F2-2548-8955-8B5D607F5FFA}"/>
              </a:ext>
            </a:extLst>
          </p:cNvPr>
          <p:cNvSpPr>
            <a:spLocks noGrp="1"/>
          </p:cNvSpPr>
          <p:nvPr>
            <p:ph type="sldNum" sz="quarter" idx="12"/>
          </p:nvPr>
        </p:nvSpPr>
        <p:spPr/>
        <p:txBody>
          <a:bodyPr/>
          <a:lstStyle/>
          <a:p>
            <a:fld id="{8556B34C-BBFE-D64E-842B-382F63DA6AF5}" type="slidenum">
              <a:rPr lang="en-US" smtClean="0"/>
              <a:pPr/>
              <a:t>‹#›</a:t>
            </a:fld>
            <a:endParaRPr lang="en-US"/>
          </a:p>
        </p:txBody>
      </p:sp>
    </p:spTree>
    <p:extLst>
      <p:ext uri="{BB962C8B-B14F-4D97-AF65-F5344CB8AC3E}">
        <p14:creationId xmlns:p14="http://schemas.microsoft.com/office/powerpoint/2010/main" val="306917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30091-492D-4A46-9EEB-B232731C61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0E96966-323C-2D49-ABA2-B61E4418779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917417-6DD9-2E44-973E-8E9028EBD42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0075F6F5-72DB-4840-A607-948F8FBB9CE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2BF690E-D046-5445-A2DE-BED41B508A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8E40DA-111A-9943-A804-3F82A9BD0CF7}"/>
              </a:ext>
            </a:extLst>
          </p:cNvPr>
          <p:cNvSpPr>
            <a:spLocks noGrp="1"/>
          </p:cNvSpPr>
          <p:nvPr>
            <p:ph type="sldNum" sz="quarter" idx="12"/>
          </p:nvPr>
        </p:nvSpPr>
        <p:spPr/>
        <p:txBody>
          <a:bodyPr/>
          <a:lstStyle/>
          <a:p>
            <a:fld id="{F9B98F02-D07B-EA4E-9B95-88B3B3AAC9A1}" type="slidenum">
              <a:rPr lang="en-US" smtClean="0"/>
              <a:pPr/>
              <a:t>‹#›</a:t>
            </a:fld>
            <a:endParaRPr lang="en-US"/>
          </a:p>
        </p:txBody>
      </p:sp>
    </p:spTree>
    <p:extLst>
      <p:ext uri="{BB962C8B-B14F-4D97-AF65-F5344CB8AC3E}">
        <p14:creationId xmlns:p14="http://schemas.microsoft.com/office/powerpoint/2010/main" val="1169446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54169-4BE6-5643-9B1B-315A455E34F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493A5121-684E-BA42-A83F-DDF65E487B0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B03C3449-0D14-264D-B612-CBA722CD221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7D880AD-96C6-254F-948D-E57B49DCBAD3}"/>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9E3BA4F-DC09-6D41-A604-77F02694A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C6C95-EF67-6246-B2C4-36D32567C4DA}"/>
              </a:ext>
            </a:extLst>
          </p:cNvPr>
          <p:cNvSpPr>
            <a:spLocks noGrp="1"/>
          </p:cNvSpPr>
          <p:nvPr>
            <p:ph type="sldNum" sz="quarter" idx="12"/>
          </p:nvPr>
        </p:nvSpPr>
        <p:spPr/>
        <p:txBody>
          <a:bodyPr/>
          <a:lstStyle/>
          <a:p>
            <a:fld id="{8413B6E1-5BC8-0E4C-B778-2A33285D7ED7}" type="slidenum">
              <a:rPr lang="en-US" smtClean="0"/>
              <a:pPr/>
              <a:t>‹#›</a:t>
            </a:fld>
            <a:endParaRPr lang="en-US"/>
          </a:p>
        </p:txBody>
      </p:sp>
    </p:spTree>
    <p:extLst>
      <p:ext uri="{BB962C8B-B14F-4D97-AF65-F5344CB8AC3E}">
        <p14:creationId xmlns:p14="http://schemas.microsoft.com/office/powerpoint/2010/main" val="274411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0B1C88-3A6B-994D-A848-5136CB81D20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81663B-D4E2-A34C-A8F1-A07FB8BD7F1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D40FE2-A95C-F24F-9556-A63B5C7D57D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FC58172-E419-3247-910B-3447DE185B5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DC762A-01FA-F44A-BCE8-AB6C1A4075A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13B6E1-5BC8-0E4C-B778-2A33285D7ED7}" type="slidenum">
              <a:rPr lang="en-US" smtClean="0"/>
              <a:pPr/>
              <a:t>‹#›</a:t>
            </a:fld>
            <a:endParaRPr lang="en-US"/>
          </a:p>
        </p:txBody>
      </p:sp>
    </p:spTree>
    <p:extLst>
      <p:ext uri="{BB962C8B-B14F-4D97-AF65-F5344CB8AC3E}">
        <p14:creationId xmlns:p14="http://schemas.microsoft.com/office/powerpoint/2010/main" val="2350181444"/>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4343" name="Rectangle 74">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4"/>
          <p:cNvSpPr>
            <a:spLocks noGrp="1" noChangeArrowheads="1"/>
          </p:cNvSpPr>
          <p:nvPr>
            <p:ph type="title"/>
          </p:nvPr>
        </p:nvSpPr>
        <p:spPr>
          <a:xfrm>
            <a:off x="628650" y="631825"/>
            <a:ext cx="7886700" cy="1325563"/>
          </a:xfrm>
        </p:spPr>
        <p:txBody>
          <a:bodyPr>
            <a:normAutofit/>
          </a:bodyPr>
          <a:lstStyle/>
          <a:p>
            <a:pPr eaLnBrk="1" hangingPunct="1"/>
            <a:r>
              <a:rPr lang="en-US">
                <a:ea typeface="ＭＳ Ｐゴシック" pitchFamily="-111" charset="-128"/>
                <a:cs typeface="ＭＳ Ｐゴシック" pitchFamily="-111" charset="-128"/>
              </a:rPr>
              <a:t>Writing and Understanding</a:t>
            </a:r>
          </a:p>
        </p:txBody>
      </p:sp>
      <p:sp>
        <p:nvSpPr>
          <p:cNvPr id="2053" name="Rectangle 5"/>
          <p:cNvSpPr>
            <a:spLocks noGrp="1" noChangeArrowheads="1"/>
          </p:cNvSpPr>
          <p:nvPr>
            <p:ph idx="1"/>
          </p:nvPr>
        </p:nvSpPr>
        <p:spPr>
          <a:xfrm>
            <a:off x="628650" y="2057400"/>
            <a:ext cx="7886700" cy="3871762"/>
          </a:xfrm>
        </p:spPr>
        <p:txBody>
          <a:bodyPr>
            <a:normAutofit/>
          </a:bodyPr>
          <a:lstStyle/>
          <a:p>
            <a:pPr eaLnBrk="1" hangingPunct="1">
              <a:spcAft>
                <a:spcPts val="600"/>
              </a:spcAft>
            </a:pPr>
            <a:r>
              <a:rPr lang="en-US">
                <a:ea typeface="ＭＳ Ｐゴシック" pitchFamily="-111" charset="-128"/>
                <a:cs typeface="ＭＳ Ｐゴシック" pitchFamily="-111" charset="-128"/>
              </a:rPr>
              <a:t>“Have something to say, and say it as clearly as you can.  That is the only secret of style” (Matthew Arnold)</a:t>
            </a:r>
          </a:p>
          <a:p>
            <a:pPr eaLnBrk="1" hangingPunct="1">
              <a:spcAft>
                <a:spcPts val="600"/>
              </a:spcAft>
            </a:pPr>
            <a:r>
              <a:rPr lang="en-US">
                <a:ea typeface="ＭＳ Ｐゴシック" pitchFamily="-111" charset="-128"/>
                <a:cs typeface="ＭＳ Ｐゴシック" pitchFamily="-111" charset="-128"/>
              </a:rPr>
              <a:t>“You will discover that you can write more clearly once you more clearly understand what you are writing about.”  (earlier edition of Williams)</a:t>
            </a:r>
          </a:p>
          <a:p>
            <a:pPr eaLnBrk="1" hangingPunct="1">
              <a:spcAft>
                <a:spcPts val="600"/>
              </a:spcAft>
            </a:pPr>
            <a:r>
              <a:rPr lang="en-US">
                <a:ea typeface="ＭＳ Ｐゴシック" pitchFamily="-111" charset="-128"/>
                <a:cs typeface="ＭＳ Ｐゴシック" pitchFamily="-111" charset="-128"/>
              </a:rPr>
              <a:t>“As we struggle to master new ideas, most of us write worse than we do when we write about things we understand better. For this, there is no remedy but experience.”</a:t>
            </a:r>
          </a:p>
          <a:p>
            <a:pPr eaLnBrk="1" hangingPunct="1">
              <a:spcAft>
                <a:spcPts val="600"/>
              </a:spcAft>
            </a:pPr>
            <a:r>
              <a:rPr lang="en-US">
                <a:ea typeface="ＭＳ Ｐゴシック" pitchFamily="-111" charset="-128"/>
                <a:cs typeface="ＭＳ Ｐゴシック" pitchFamily="-111" charset="-128"/>
              </a:rPr>
              <a:t>Experience in 448W: Good writing leads to good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8650" y="365127"/>
            <a:ext cx="7886700" cy="625474"/>
          </a:xfrm>
        </p:spPr>
        <p:txBody>
          <a:bodyPr/>
          <a:lstStyle/>
          <a:p>
            <a:pPr eaLnBrk="1" hangingPunct="1"/>
            <a:r>
              <a:rPr lang="en-US" dirty="0">
                <a:ea typeface="ＭＳ Ｐゴシック" pitchFamily="-111" charset="-128"/>
                <a:cs typeface="ＭＳ Ｐゴシック" pitchFamily="-111" charset="-128"/>
              </a:rPr>
              <a:t>Actions and Characters:  Example 1</a:t>
            </a:r>
          </a:p>
        </p:txBody>
      </p:sp>
      <p:sp>
        <p:nvSpPr>
          <p:cNvPr id="23555" name="Rectangle 3"/>
          <p:cNvSpPr>
            <a:spLocks noGrp="1" noChangeArrowheads="1"/>
          </p:cNvSpPr>
          <p:nvPr>
            <p:ph idx="1"/>
          </p:nvPr>
        </p:nvSpPr>
        <p:spPr>
          <a:xfrm>
            <a:off x="457200" y="1371600"/>
            <a:ext cx="8229600" cy="4770438"/>
          </a:xfrm>
        </p:spPr>
        <p:txBody>
          <a:bodyPr>
            <a:normAutofit fontScale="92500" lnSpcReduction="10000"/>
          </a:bodyPr>
          <a:lstStyle/>
          <a:p>
            <a:pPr eaLnBrk="1" hangingPunct="1"/>
            <a:r>
              <a:rPr lang="en-US" sz="2600" dirty="0">
                <a:ea typeface="ＭＳ Ｐゴシック" pitchFamily="-111" charset="-128"/>
                <a:cs typeface="ＭＳ Ｐゴシック" pitchFamily="-111" charset="-128"/>
              </a:rPr>
              <a:t>Supply-side economists see increased saving as beneficial.</a:t>
            </a:r>
          </a:p>
          <a:p>
            <a:pPr lvl="1" eaLnBrk="1" hangingPunct="1">
              <a:spcBef>
                <a:spcPts val="975"/>
              </a:spcBef>
            </a:pPr>
            <a:r>
              <a:rPr lang="en-US" sz="1900" dirty="0"/>
              <a:t>Main character:  “supply-side economists;” OK.  But think about “theory” as alternative.</a:t>
            </a:r>
          </a:p>
          <a:p>
            <a:pPr lvl="1" eaLnBrk="1" hangingPunct="1"/>
            <a:r>
              <a:rPr lang="en-US" sz="1900" dirty="0"/>
              <a:t>Main action hidden in adjective “beneficial”</a:t>
            </a:r>
          </a:p>
          <a:p>
            <a:pPr lvl="1" eaLnBrk="1" hangingPunct="1"/>
            <a:r>
              <a:rPr lang="en-US" sz="1900" dirty="0"/>
              <a:t>Verb “see” is ineffective and </a:t>
            </a:r>
            <a:r>
              <a:rPr lang="en-US" sz="1900" u="sng" dirty="0"/>
              <a:t>imprecise</a:t>
            </a:r>
            <a:r>
              <a:rPr lang="en-US" sz="1900" dirty="0"/>
              <a:t>.  Who “sees” saving?  Get main action into the verb.</a:t>
            </a:r>
          </a:p>
          <a:p>
            <a:pPr eaLnBrk="1" hangingPunct="1">
              <a:spcBef>
                <a:spcPts val="1800"/>
              </a:spcBef>
            </a:pPr>
            <a:r>
              <a:rPr lang="en-US" sz="2600" dirty="0">
                <a:ea typeface="ＭＳ Ｐゴシック" pitchFamily="-111" charset="-128"/>
                <a:cs typeface="ＭＳ Ｐゴシック" pitchFamily="-111" charset="-128"/>
              </a:rPr>
              <a:t>R1:  Supply-side economists argue that higher saving benefits the economy.</a:t>
            </a:r>
          </a:p>
          <a:p>
            <a:pPr lvl="1" eaLnBrk="1" hangingPunct="1"/>
            <a:r>
              <a:rPr lang="en-US" sz="1900" dirty="0"/>
              <a:t>Other verbs:  believe, predict</a:t>
            </a:r>
          </a:p>
          <a:p>
            <a:pPr eaLnBrk="1" hangingPunct="1">
              <a:spcBef>
                <a:spcPts val="1800"/>
              </a:spcBef>
            </a:pPr>
            <a:r>
              <a:rPr lang="en-US" sz="2600" dirty="0"/>
              <a:t>R2:  According to supply-side theory, higher saving raises investment and potential output</a:t>
            </a:r>
          </a:p>
          <a:p>
            <a:pPr lvl="1" eaLnBrk="1" hangingPunct="1">
              <a:spcBef>
                <a:spcPts val="975"/>
              </a:spcBef>
            </a:pPr>
            <a:r>
              <a:rPr lang="en-US" sz="1900" dirty="0"/>
              <a:t>More information, but not too many more words; now sentence shows </a:t>
            </a:r>
            <a:r>
              <a:rPr lang="en-US" sz="1900" u="sng" dirty="0"/>
              <a:t>how</a:t>
            </a:r>
            <a:r>
              <a:rPr lang="en-US" sz="1900" dirty="0"/>
              <a:t> higher saving “is beneficial”</a:t>
            </a:r>
          </a:p>
          <a:p>
            <a:pPr lvl="1" eaLnBrk="1" hangingPunct="1"/>
            <a:r>
              <a:rPr lang="en-US" sz="1900" dirty="0"/>
              <a:t>Avoids creating somewhat distracting character (supply-side economists); main noun “saving” is main character</a:t>
            </a:r>
          </a:p>
          <a:p>
            <a:pPr lvl="1" eaLnBrk="1" hangingPunct="1">
              <a:buFont typeface="Wingdings" pitchFamily="-111" charset="2"/>
              <a:buNone/>
            </a:pPr>
            <a:endParaRPr lang="en-US"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3555">
                                            <p:txEl>
                                              <p:pRg st="5" end="5"/>
                                            </p:txEl>
                                          </p:spTgt>
                                        </p:tgtEl>
                                        <p:attrNameLst>
                                          <p:attrName>style.visibility</p:attrName>
                                        </p:attrNameLst>
                                      </p:cBhvr>
                                      <p:to>
                                        <p:strVal val="visible"/>
                                      </p:to>
                                    </p:set>
                                    <p:anim calcmode="lin" valueType="num">
                                      <p:cBhvr additive="base">
                                        <p:cTn id="29"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55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3555">
                                            <p:txEl>
                                              <p:pRg st="6" end="6"/>
                                            </p:txEl>
                                          </p:spTgt>
                                        </p:tgtEl>
                                        <p:attrNameLst>
                                          <p:attrName>style.visibility</p:attrName>
                                        </p:attrNameLst>
                                      </p:cBhvr>
                                      <p:to>
                                        <p:strVal val="visible"/>
                                      </p:to>
                                    </p:set>
                                    <p:anim calcmode="lin" valueType="num">
                                      <p:cBhvr additive="base">
                                        <p:cTn id="33"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3555">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3555">
                                            <p:txEl>
                                              <p:pRg st="7" end="7"/>
                                            </p:txEl>
                                          </p:spTgt>
                                        </p:tgtEl>
                                        <p:attrNameLst>
                                          <p:attrName>style.visibility</p:attrName>
                                        </p:attrNameLst>
                                      </p:cBhvr>
                                      <p:to>
                                        <p:strVal val="visible"/>
                                      </p:to>
                                    </p:set>
                                    <p:anim calcmode="lin" valueType="num">
                                      <p:cBhvr additive="base">
                                        <p:cTn id="37" dur="5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555">
                                            <p:txEl>
                                              <p:pRg st="8" end="8"/>
                                            </p:txEl>
                                          </p:spTgt>
                                        </p:tgtEl>
                                        <p:attrNameLst>
                                          <p:attrName>style.visibility</p:attrName>
                                        </p:attrNameLst>
                                      </p:cBhvr>
                                      <p:to>
                                        <p:strVal val="visible"/>
                                      </p:to>
                                    </p:set>
                                    <p:anim calcmode="lin" valueType="num">
                                      <p:cBhvr additive="base">
                                        <p:cTn id="41" dur="5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355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28650" y="365127"/>
            <a:ext cx="7886700" cy="701674"/>
          </a:xfrm>
        </p:spPr>
        <p:txBody>
          <a:bodyPr/>
          <a:lstStyle/>
          <a:p>
            <a:pPr eaLnBrk="1" hangingPunct="1"/>
            <a:r>
              <a:rPr lang="en-US" dirty="0">
                <a:ea typeface="ＭＳ Ｐゴシック" pitchFamily="-111" charset="-128"/>
                <a:cs typeface="ＭＳ Ｐゴシック" pitchFamily="-111" charset="-128"/>
              </a:rPr>
              <a:t>Actions and Characters:  Example 2</a:t>
            </a:r>
          </a:p>
        </p:txBody>
      </p:sp>
      <p:sp>
        <p:nvSpPr>
          <p:cNvPr id="21507" name="Rectangle 3"/>
          <p:cNvSpPr>
            <a:spLocks noGrp="1" noChangeArrowheads="1"/>
          </p:cNvSpPr>
          <p:nvPr>
            <p:ph idx="1"/>
          </p:nvPr>
        </p:nvSpPr>
        <p:spPr>
          <a:xfrm>
            <a:off x="457200" y="1295400"/>
            <a:ext cx="8229600" cy="4835525"/>
          </a:xfrm>
        </p:spPr>
        <p:txBody>
          <a:bodyPr>
            <a:normAutofit/>
          </a:bodyPr>
          <a:lstStyle/>
          <a:p>
            <a:pPr eaLnBrk="1" hangingPunct="1"/>
            <a:r>
              <a:rPr lang="en-US" sz="2400" dirty="0">
                <a:ea typeface="ＭＳ Ｐゴシック" pitchFamily="-111" charset="-128"/>
                <a:cs typeface="ＭＳ Ｐゴシック" pitchFamily="-111" charset="-128"/>
              </a:rPr>
              <a:t>Supply-side and demand-side macroeconomics both utilize government policies to influence economic behavior.</a:t>
            </a:r>
          </a:p>
          <a:p>
            <a:pPr eaLnBrk="1" hangingPunct="1">
              <a:spcBef>
                <a:spcPts val="1350"/>
              </a:spcBef>
            </a:pPr>
            <a:r>
              <a:rPr lang="en-US" sz="2400" dirty="0">
                <a:ea typeface="ＭＳ Ｐゴシック" pitchFamily="-111" charset="-128"/>
                <a:cs typeface="ＭＳ Ｐゴシック" pitchFamily="-111" charset="-128"/>
              </a:rPr>
              <a:t>R1:  Supply-side and demand-side macroeconomic theories both predict that government policy influences economic activity.</a:t>
            </a:r>
          </a:p>
          <a:p>
            <a:pPr lvl="1" eaLnBrk="1" hangingPunct="1">
              <a:spcBef>
                <a:spcPts val="975"/>
              </a:spcBef>
            </a:pPr>
            <a:r>
              <a:rPr lang="en-US" dirty="0"/>
              <a:t>Refine the action; make it more precise.  Theories predict, they don’t “utilize.”</a:t>
            </a:r>
          </a:p>
          <a:p>
            <a:pPr lvl="1" eaLnBrk="1" hangingPunct="1">
              <a:spcBef>
                <a:spcPts val="975"/>
              </a:spcBef>
            </a:pPr>
            <a:r>
              <a:rPr lang="en-US" dirty="0"/>
              <a:t>Policy affects economic </a:t>
            </a:r>
            <a:r>
              <a:rPr lang="en-US" u="sng" dirty="0"/>
              <a:t>activity</a:t>
            </a:r>
            <a:r>
              <a:rPr lang="en-US" dirty="0"/>
              <a:t>, at least in this context</a:t>
            </a:r>
          </a:p>
          <a:p>
            <a:pPr eaLnBrk="1" hangingPunct="1">
              <a:spcBef>
                <a:spcPts val="1350"/>
              </a:spcBef>
            </a:pPr>
            <a:r>
              <a:rPr lang="en-US" sz="2400" dirty="0">
                <a:ea typeface="ＭＳ Ｐゴシック" pitchFamily="-111" charset="-128"/>
                <a:cs typeface="ＭＳ Ｐゴシック" pitchFamily="-111" charset="-128"/>
              </a:rPr>
              <a:t>R2:  In both supply-side and demand-side macroeconomic theories, government policy influences economic activity.</a:t>
            </a:r>
          </a:p>
          <a:p>
            <a:pPr lvl="1" eaLnBrk="1" hangingPunct="1">
              <a:spcBef>
                <a:spcPts val="975"/>
              </a:spcBef>
            </a:pPr>
            <a:r>
              <a:rPr lang="en-US" dirty="0"/>
              <a:t>Shift of character from “theories” to “policy”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8650" y="365127"/>
            <a:ext cx="7886700" cy="854074"/>
          </a:xfrm>
        </p:spPr>
        <p:txBody>
          <a:bodyPr/>
          <a:lstStyle/>
          <a:p>
            <a:pPr eaLnBrk="1" hangingPunct="1"/>
            <a:r>
              <a:rPr lang="en-US" dirty="0">
                <a:ea typeface="ＭＳ Ｐゴシック" pitchFamily="-111" charset="-128"/>
                <a:cs typeface="ＭＳ Ｐゴシック" pitchFamily="-111" charset="-128"/>
              </a:rPr>
              <a:t>Actions and Characters:  Example 3</a:t>
            </a:r>
          </a:p>
        </p:txBody>
      </p:sp>
      <p:sp>
        <p:nvSpPr>
          <p:cNvPr id="22531" name="Rectangle 3"/>
          <p:cNvSpPr>
            <a:spLocks noGrp="1" noChangeArrowheads="1"/>
          </p:cNvSpPr>
          <p:nvPr>
            <p:ph idx="1"/>
          </p:nvPr>
        </p:nvSpPr>
        <p:spPr>
          <a:xfrm>
            <a:off x="457200" y="1447800"/>
            <a:ext cx="8229600" cy="4683125"/>
          </a:xfrm>
        </p:spPr>
        <p:txBody>
          <a:bodyPr>
            <a:normAutofit/>
          </a:bodyPr>
          <a:lstStyle/>
          <a:p>
            <a:pPr eaLnBrk="1" hangingPunct="1"/>
            <a:r>
              <a:rPr lang="en-US" sz="2400" dirty="0">
                <a:ea typeface="ＭＳ Ｐゴシック" pitchFamily="-111" charset="-128"/>
                <a:cs typeface="ＭＳ Ｐゴシック" pitchFamily="-111" charset="-128"/>
              </a:rPr>
              <a:t>Supply-siders acknowledge activist policy as doing more harm than good.</a:t>
            </a:r>
          </a:p>
          <a:p>
            <a:pPr eaLnBrk="1" hangingPunct="1">
              <a:spcBef>
                <a:spcPts val="1950"/>
              </a:spcBef>
            </a:pPr>
            <a:r>
              <a:rPr lang="en-US" sz="2400" dirty="0">
                <a:ea typeface="ＭＳ Ｐゴシック" pitchFamily="-111" charset="-128"/>
                <a:cs typeface="ＭＳ Ｐゴシック" pitchFamily="-111" charset="-128"/>
              </a:rPr>
              <a:t>R1:  Supply-siders argue that activist policy does more harm than good.</a:t>
            </a:r>
          </a:p>
          <a:p>
            <a:pPr lvl="1" eaLnBrk="1" hangingPunct="1"/>
            <a:r>
              <a:rPr lang="en-US" sz="2000" dirty="0"/>
              <a:t>“</a:t>
            </a:r>
            <a:r>
              <a:rPr lang="en-US" dirty="0"/>
              <a:t>Argue” vs. “acknowledge:” issue of precision and strength.  Does “acknowledge” sound more academic because it is a big word?</a:t>
            </a:r>
          </a:p>
          <a:p>
            <a:pPr lvl="1" eaLnBrk="1" hangingPunct="1"/>
            <a:r>
              <a:rPr lang="en-US" dirty="0"/>
              <a:t>“As doing;” clunky, awkward, clumsy.  How to identify?</a:t>
            </a:r>
          </a:p>
          <a:p>
            <a:pPr eaLnBrk="1" hangingPunct="1">
              <a:spcBef>
                <a:spcPts val="1950"/>
              </a:spcBef>
            </a:pPr>
            <a:r>
              <a:rPr lang="en-US" sz="2400" dirty="0">
                <a:ea typeface="ＭＳ Ｐゴシック" pitchFamily="-111" charset="-128"/>
                <a:cs typeface="ＭＳ Ｐゴシック" pitchFamily="-111" charset="-128"/>
              </a:rPr>
              <a:t>R2:  Supply-siders reject activist policy because it hurts the economy more than it helps. </a:t>
            </a:r>
          </a:p>
          <a:p>
            <a:pPr lvl="1" eaLnBrk="1" hangingPunct="1"/>
            <a:r>
              <a:rPr lang="en-US" dirty="0"/>
              <a:t>Better match between action and verb choice (“reject”)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lstStyle/>
          <a:p>
            <a:r>
              <a:rPr lang="en-US" dirty="0"/>
              <a:t>Actions and Characters: Example 4</a:t>
            </a:r>
          </a:p>
        </p:txBody>
      </p:sp>
      <p:sp>
        <p:nvSpPr>
          <p:cNvPr id="3" name="Content Placeholder 2"/>
          <p:cNvSpPr>
            <a:spLocks noGrp="1"/>
          </p:cNvSpPr>
          <p:nvPr>
            <p:ph idx="1"/>
          </p:nvPr>
        </p:nvSpPr>
        <p:spPr/>
        <p:txBody>
          <a:bodyPr/>
          <a:lstStyle/>
          <a:p>
            <a:r>
              <a:rPr lang="en-US" sz="2400" dirty="0"/>
              <a:t>Labor demand is set at the firm level</a:t>
            </a:r>
          </a:p>
          <a:p>
            <a:pPr>
              <a:spcBef>
                <a:spcPts val="1920"/>
              </a:spcBef>
            </a:pPr>
            <a:r>
              <a:rPr lang="en-US" sz="2400" dirty="0"/>
              <a:t>R1: Firms set labor demand</a:t>
            </a:r>
          </a:p>
          <a:p>
            <a:pPr lvl="1"/>
            <a:r>
              <a:rPr lang="en-US" sz="2000" dirty="0"/>
              <a:t>Make true character of the idea (“firms”) the subject of the sentence</a:t>
            </a:r>
          </a:p>
          <a:p>
            <a:pPr lvl="1"/>
            <a:r>
              <a:rPr lang="en-US" sz="2000" dirty="0"/>
              <a:t>Avoids passive voice verb</a:t>
            </a:r>
          </a:p>
          <a:p>
            <a:pPr>
              <a:spcBef>
                <a:spcPts val="1920"/>
              </a:spcBef>
            </a:pPr>
            <a:r>
              <a:rPr lang="en-US" sz="2400" dirty="0"/>
              <a:t>R2: Firms choose employment to maximize profits</a:t>
            </a:r>
          </a:p>
          <a:p>
            <a:pPr lvl="1"/>
            <a:r>
              <a:rPr lang="en-US" sz="2000" dirty="0"/>
              <a:t>A few more words, but more descriptive verb (“choose”) and more information for the reader</a:t>
            </a:r>
          </a:p>
          <a:p>
            <a:endParaRPr lang="en-US" dirty="0"/>
          </a:p>
        </p:txBody>
      </p:sp>
    </p:spTree>
    <p:extLst>
      <p:ext uri="{BB962C8B-B14F-4D97-AF65-F5344CB8AC3E}">
        <p14:creationId xmlns:p14="http://schemas.microsoft.com/office/powerpoint/2010/main" val="3131502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It Can Be Done!</a:t>
            </a:r>
          </a:p>
        </p:txBody>
      </p:sp>
      <p:sp>
        <p:nvSpPr>
          <p:cNvPr id="27651" name="Rectangle 3"/>
          <p:cNvSpPr>
            <a:spLocks noGrp="1" noChangeArrowheads="1"/>
          </p:cNvSpPr>
          <p:nvPr>
            <p:ph idx="1"/>
          </p:nvPr>
        </p:nvSpPr>
        <p:spPr/>
        <p:txBody>
          <a:bodyPr/>
          <a:lstStyle/>
          <a:p>
            <a:pPr eaLnBrk="1" hangingPunct="1"/>
            <a:r>
              <a:rPr lang="en-US" sz="2400" dirty="0">
                <a:ea typeface="ＭＳ Ｐゴシック" pitchFamily="-111" charset="-128"/>
                <a:cs typeface="ＭＳ Ｐゴシック" pitchFamily="-111" charset="-128"/>
              </a:rPr>
              <a:t>If prices are “sticky,” then compensating shifts in AS occur slowly and output actually strays from the potential level for a time.</a:t>
            </a:r>
          </a:p>
          <a:p>
            <a:pPr lvl="1" eaLnBrk="1" hangingPunct="1">
              <a:spcBef>
                <a:spcPts val="975"/>
              </a:spcBef>
            </a:pPr>
            <a:r>
              <a:rPr lang="en-US" dirty="0"/>
              <a:t>Terrific sentence from a 448 student paper</a:t>
            </a:r>
          </a:p>
          <a:p>
            <a:pPr lvl="1" eaLnBrk="1" hangingPunct="1"/>
            <a:r>
              <a:rPr lang="en-US" dirty="0"/>
              <a:t>“Compensating shifts:” great choice of character</a:t>
            </a:r>
          </a:p>
          <a:p>
            <a:pPr lvl="1" eaLnBrk="1" hangingPunct="1"/>
            <a:r>
              <a:rPr lang="en-US" dirty="0"/>
              <a:t>“Strays:” nice verb</a:t>
            </a:r>
          </a:p>
          <a:p>
            <a:pPr lvl="1" eaLnBrk="1" hangingPunct="1"/>
            <a:r>
              <a:rPr lang="en-US" dirty="0"/>
              <a:t>Could shorten “the potential level” to just “potential”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28650" y="365127"/>
            <a:ext cx="7886700" cy="1082674"/>
          </a:xfrm>
        </p:spPr>
        <p:txBody>
          <a:bodyPr>
            <a:normAutofit fontScale="90000"/>
          </a:bodyPr>
          <a:lstStyle/>
          <a:p>
            <a:pPr eaLnBrk="1" hangingPunct="1"/>
            <a:r>
              <a:rPr lang="en-US" sz="3800" dirty="0">
                <a:ea typeface="ＭＳ Ｐゴシック" pitchFamily="-111" charset="-128"/>
                <a:cs typeface="ＭＳ Ｐゴシック" pitchFamily="-111" charset="-128"/>
              </a:rPr>
              <a:t>Nominalization:  Hiding Actions in Nouns</a:t>
            </a:r>
          </a:p>
        </p:txBody>
      </p:sp>
      <p:sp>
        <p:nvSpPr>
          <p:cNvPr id="25603" name="Rectangle 3"/>
          <p:cNvSpPr>
            <a:spLocks noGrp="1" noChangeArrowheads="1"/>
          </p:cNvSpPr>
          <p:nvPr>
            <p:ph idx="1"/>
          </p:nvPr>
        </p:nvSpPr>
        <p:spPr>
          <a:xfrm>
            <a:off x="457200" y="1676400"/>
            <a:ext cx="8229600" cy="4454525"/>
          </a:xfrm>
        </p:spPr>
        <p:txBody>
          <a:bodyPr/>
          <a:lstStyle/>
          <a:p>
            <a:pPr eaLnBrk="1" hangingPunct="1">
              <a:lnSpc>
                <a:spcPct val="90000"/>
              </a:lnSpc>
            </a:pPr>
            <a:r>
              <a:rPr lang="en-US" sz="2400" dirty="0">
                <a:ea typeface="ＭＳ Ｐゴシック" pitchFamily="-111" charset="-128"/>
                <a:cs typeface="ＭＳ Ｐゴシック" pitchFamily="-111" charset="-128"/>
              </a:rPr>
              <a:t>Higher saving causes a </a:t>
            </a:r>
            <a:r>
              <a:rPr lang="en-US" sz="2400" u="sng" dirty="0">
                <a:ea typeface="ＭＳ Ｐゴシック" pitchFamily="-111" charset="-128"/>
                <a:cs typeface="ＭＳ Ｐゴシック" pitchFamily="-111" charset="-128"/>
              </a:rPr>
              <a:t>decrease </a:t>
            </a:r>
            <a:r>
              <a:rPr lang="en-US" sz="2400" dirty="0">
                <a:ea typeface="ＭＳ Ｐゴシック" pitchFamily="-111" charset="-128"/>
                <a:cs typeface="ＭＳ Ｐゴシック" pitchFamily="-111" charset="-128"/>
              </a:rPr>
              <a:t>in the interest rate, which will lead to an </a:t>
            </a:r>
            <a:r>
              <a:rPr lang="en-US" sz="2400" u="sng" dirty="0">
                <a:ea typeface="ＭＳ Ｐゴシック" pitchFamily="-111" charset="-128"/>
                <a:cs typeface="ＭＳ Ｐゴシック" pitchFamily="-111" charset="-128"/>
              </a:rPr>
              <a:t>increase</a:t>
            </a:r>
            <a:r>
              <a:rPr lang="en-US" sz="2400" dirty="0">
                <a:ea typeface="ＭＳ Ｐゴシック" pitchFamily="-111" charset="-128"/>
                <a:cs typeface="ＭＳ Ｐゴシック" pitchFamily="-111" charset="-128"/>
              </a:rPr>
              <a:t> in investment, which </a:t>
            </a:r>
            <a:r>
              <a:rPr lang="en-US" sz="2400" u="sng" dirty="0">
                <a:ea typeface="ＭＳ Ｐゴシック" pitchFamily="-111" charset="-128"/>
                <a:cs typeface="ＭＳ Ｐゴシック" pitchFamily="-111" charset="-128"/>
              </a:rPr>
              <a:t>will result </a:t>
            </a:r>
            <a:r>
              <a:rPr lang="en-US" sz="2400" dirty="0">
                <a:ea typeface="ＭＳ Ｐゴシック" pitchFamily="-111" charset="-128"/>
                <a:cs typeface="ＭＳ Ｐゴシック" pitchFamily="-111" charset="-128"/>
              </a:rPr>
              <a:t>in </a:t>
            </a:r>
            <a:r>
              <a:rPr lang="en-US" sz="2400" u="sng" dirty="0">
                <a:ea typeface="ＭＳ Ｐゴシック" pitchFamily="-111" charset="-128"/>
                <a:cs typeface="ＭＳ Ｐゴシック" pitchFamily="-111" charset="-128"/>
              </a:rPr>
              <a:t>increased</a:t>
            </a:r>
            <a:r>
              <a:rPr lang="en-US" sz="2400" dirty="0">
                <a:ea typeface="ＭＳ Ｐゴシック" pitchFamily="-111" charset="-128"/>
                <a:cs typeface="ＭＳ Ｐゴシック" pitchFamily="-111" charset="-128"/>
              </a:rPr>
              <a:t> future output.</a:t>
            </a:r>
          </a:p>
          <a:p>
            <a:pPr eaLnBrk="1" hangingPunct="1">
              <a:lnSpc>
                <a:spcPct val="90000"/>
              </a:lnSpc>
              <a:spcBef>
                <a:spcPts val="1824"/>
              </a:spcBef>
            </a:pPr>
            <a:r>
              <a:rPr lang="en-US" sz="2400" dirty="0">
                <a:ea typeface="ＭＳ Ｐゴシック" pitchFamily="-111" charset="-128"/>
                <a:cs typeface="ＭＳ Ｐゴシック" pitchFamily="-111" charset="-128"/>
              </a:rPr>
              <a:t>R1:  Higher saving decreases the interest rate which raises investment and future output.</a:t>
            </a:r>
          </a:p>
          <a:p>
            <a:pPr lvl="1" eaLnBrk="1" hangingPunct="1">
              <a:lnSpc>
                <a:spcPct val="90000"/>
              </a:lnSpc>
            </a:pPr>
            <a:r>
              <a:rPr lang="en-US" sz="1800" dirty="0"/>
              <a:t>Saves words</a:t>
            </a:r>
          </a:p>
          <a:p>
            <a:pPr lvl="1" eaLnBrk="1" hangingPunct="1">
              <a:lnSpc>
                <a:spcPct val="90000"/>
              </a:lnSpc>
            </a:pPr>
            <a:r>
              <a:rPr lang="en-US" sz="1800" dirty="0"/>
              <a:t>“Will result in” says next to nothing; “causes a decrease” emphasizes causation, but word order in R1 implies causation in a more efficient structure.</a:t>
            </a:r>
          </a:p>
          <a:p>
            <a:pPr lvl="1" eaLnBrk="1" hangingPunct="1">
              <a:lnSpc>
                <a:spcPct val="90000"/>
              </a:lnSpc>
            </a:pPr>
            <a:r>
              <a:rPr lang="en-US" sz="1800" dirty="0"/>
              <a:t>“Raises” rather than “increases” for word variety.</a:t>
            </a:r>
          </a:p>
          <a:p>
            <a:pPr eaLnBrk="1" hangingPunct="1">
              <a:lnSpc>
                <a:spcPct val="90000"/>
              </a:lnSpc>
              <a:spcBef>
                <a:spcPts val="1824"/>
              </a:spcBef>
            </a:pPr>
            <a:r>
              <a:rPr lang="en-US" sz="2400" dirty="0">
                <a:ea typeface="ＭＳ Ｐゴシック" pitchFamily="-111" charset="-128"/>
                <a:cs typeface="ＭＳ Ｐゴシック" pitchFamily="-111" charset="-128"/>
              </a:rPr>
              <a:t>R2:  Higher saving causes the interest rate to fall, raising investment and future output.  </a:t>
            </a:r>
          </a:p>
          <a:p>
            <a:pPr lvl="1" eaLnBrk="1" hangingPunct="1">
              <a:lnSpc>
                <a:spcPct val="90000"/>
              </a:lnSpc>
            </a:pPr>
            <a:r>
              <a:rPr lang="en-US" sz="1800" dirty="0"/>
              <a:t>Keeps “cause,” but avoids nominalization.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28650" y="365127"/>
            <a:ext cx="7886700" cy="1006474"/>
          </a:xfrm>
        </p:spPr>
        <p:txBody>
          <a:bodyPr/>
          <a:lstStyle/>
          <a:p>
            <a:pPr eaLnBrk="1" hangingPunct="1"/>
            <a:r>
              <a:rPr lang="en-US" dirty="0">
                <a:ea typeface="ＭＳ Ｐゴシック" pitchFamily="-111" charset="-128"/>
                <a:cs typeface="ＭＳ Ｐゴシック" pitchFamily="-111" charset="-128"/>
              </a:rPr>
              <a:t>Another Nominalization Example</a:t>
            </a:r>
          </a:p>
        </p:txBody>
      </p:sp>
      <p:sp>
        <p:nvSpPr>
          <p:cNvPr id="26627" name="Rectangle 3"/>
          <p:cNvSpPr>
            <a:spLocks noGrp="1" noChangeArrowheads="1"/>
          </p:cNvSpPr>
          <p:nvPr>
            <p:ph idx="1"/>
          </p:nvPr>
        </p:nvSpPr>
        <p:spPr>
          <a:xfrm>
            <a:off x="457200" y="1600200"/>
            <a:ext cx="8229600" cy="4530725"/>
          </a:xfrm>
        </p:spPr>
        <p:txBody>
          <a:bodyPr>
            <a:normAutofit/>
          </a:bodyPr>
          <a:lstStyle/>
          <a:p>
            <a:pPr eaLnBrk="1" hangingPunct="1"/>
            <a:r>
              <a:rPr lang="en-US" sz="2400" dirty="0">
                <a:ea typeface="ＭＳ Ｐゴシック" pitchFamily="-111" charset="-128"/>
                <a:cs typeface="ＭＳ Ｐゴシック" pitchFamily="-111" charset="-128"/>
              </a:rPr>
              <a:t>Frictions such as sticky wages prevent </a:t>
            </a:r>
            <a:r>
              <a:rPr lang="en-US" sz="2400" u="sng" dirty="0">
                <a:ea typeface="ＭＳ Ｐゴシック" pitchFamily="-111" charset="-128"/>
                <a:cs typeface="ＭＳ Ｐゴシック" pitchFamily="-111" charset="-128"/>
              </a:rPr>
              <a:t>market clearing</a:t>
            </a:r>
            <a:r>
              <a:rPr lang="en-US" sz="2400" dirty="0">
                <a:ea typeface="ＭＳ Ｐゴシック" pitchFamily="-111" charset="-128"/>
                <a:cs typeface="ＭＳ Ｐゴシック" pitchFamily="-111" charset="-128"/>
              </a:rPr>
              <a:t> </a:t>
            </a:r>
            <a:r>
              <a:rPr lang="en-US" sz="2400" u="sng" dirty="0">
                <a:ea typeface="ＭＳ Ｐゴシック" pitchFamily="-111" charset="-128"/>
                <a:cs typeface="ＭＳ Ｐゴシック" pitchFamily="-111" charset="-128"/>
              </a:rPr>
              <a:t>from occurring</a:t>
            </a:r>
            <a:r>
              <a:rPr lang="en-US" sz="2400" dirty="0">
                <a:ea typeface="ＭＳ Ｐゴシック" pitchFamily="-111" charset="-128"/>
                <a:cs typeface="ＭＳ Ｐゴシック" pitchFamily="-111" charset="-128"/>
              </a:rPr>
              <a:t>.</a:t>
            </a:r>
          </a:p>
          <a:p>
            <a:pPr lvl="1" eaLnBrk="1" hangingPunct="1"/>
            <a:r>
              <a:rPr lang="en-US" sz="2000" dirty="0"/>
              <a:t>“</a:t>
            </a:r>
            <a:r>
              <a:rPr lang="en-US" dirty="0"/>
              <a:t>Market clearing” is a noun phrase that substitutes for an action</a:t>
            </a:r>
          </a:p>
          <a:p>
            <a:pPr lvl="1" eaLnBrk="1" hangingPunct="1"/>
            <a:r>
              <a:rPr lang="en-US" dirty="0"/>
              <a:t>“From occurring” awkward, “clunky”</a:t>
            </a:r>
          </a:p>
          <a:p>
            <a:pPr eaLnBrk="1" hangingPunct="1">
              <a:spcBef>
                <a:spcPts val="1920"/>
              </a:spcBef>
            </a:pPr>
            <a:r>
              <a:rPr lang="en-US" sz="2400" dirty="0">
                <a:ea typeface="ＭＳ Ｐゴシック" pitchFamily="-111" charset="-128"/>
                <a:cs typeface="ＭＳ Ｐゴシック" pitchFamily="-111" charset="-128"/>
              </a:rPr>
              <a:t>R1:  Frictions such as sticky wages prevent markets from clearing.</a:t>
            </a:r>
          </a:p>
          <a:p>
            <a:pPr eaLnBrk="1" hangingPunct="1">
              <a:spcBef>
                <a:spcPts val="1920"/>
              </a:spcBef>
            </a:pPr>
            <a:r>
              <a:rPr lang="en-US" sz="2400" dirty="0">
                <a:ea typeface="ＭＳ Ｐゴシック" pitchFamily="-111" charset="-128"/>
                <a:cs typeface="ＭＳ Ｐゴシック" pitchFamily="-111" charset="-128"/>
              </a:rPr>
              <a:t>R2:  Because of frictions like sticky wages, markets do not clear</a:t>
            </a:r>
            <a:r>
              <a:rPr lang="en-US" dirty="0">
                <a:ea typeface="ＭＳ Ｐゴシック" pitchFamily="-111" charset="-128"/>
                <a:cs typeface="ＭＳ Ｐゴシック" pitchFamily="-111" charset="-128"/>
              </a:rPr>
              <a:t>.</a:t>
            </a:r>
          </a:p>
          <a:p>
            <a:pPr lvl="1" eaLnBrk="1" hangingPunct="1"/>
            <a:r>
              <a:rPr lang="en-US" dirty="0"/>
              <a:t>Note character shift between R1 and R2</a:t>
            </a:r>
          </a:p>
          <a:p>
            <a:pPr lvl="1" eaLnBrk="1" hangingPunct="1"/>
            <a:r>
              <a:rPr lang="en-US" dirty="0"/>
              <a:t>Also turns main action (market clearing) into verb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28650" y="365127"/>
            <a:ext cx="7886700" cy="777874"/>
          </a:xfrm>
        </p:spPr>
        <p:txBody>
          <a:bodyPr>
            <a:normAutofit fontScale="90000"/>
          </a:bodyPr>
          <a:lstStyle/>
          <a:p>
            <a:pPr eaLnBrk="1" hangingPunct="1"/>
            <a:r>
              <a:rPr lang="en-US" sz="3800" dirty="0">
                <a:ea typeface="ＭＳ Ｐゴシック" pitchFamily="-111" charset="-128"/>
                <a:cs typeface="ＭＳ Ｐゴシック" pitchFamily="-111" charset="-128"/>
              </a:rPr>
              <a:t>Awkward Actions – Inefficient Sentences</a:t>
            </a:r>
          </a:p>
        </p:txBody>
      </p:sp>
      <p:sp>
        <p:nvSpPr>
          <p:cNvPr id="27651" name="Rectangle 3"/>
          <p:cNvSpPr>
            <a:spLocks noGrp="1" noChangeArrowheads="1"/>
          </p:cNvSpPr>
          <p:nvPr>
            <p:ph idx="1"/>
          </p:nvPr>
        </p:nvSpPr>
        <p:spPr>
          <a:xfrm>
            <a:off x="457200" y="1447800"/>
            <a:ext cx="8229600" cy="4683125"/>
          </a:xfrm>
        </p:spPr>
        <p:txBody>
          <a:bodyPr>
            <a:normAutofit/>
          </a:bodyPr>
          <a:lstStyle/>
          <a:p>
            <a:pPr eaLnBrk="1" hangingPunct="1">
              <a:lnSpc>
                <a:spcPct val="90000"/>
              </a:lnSpc>
            </a:pPr>
            <a:r>
              <a:rPr lang="en-US" sz="2400" dirty="0">
                <a:ea typeface="ＭＳ Ｐゴシック" pitchFamily="-111" charset="-128"/>
                <a:cs typeface="ＭＳ Ｐゴシック" pitchFamily="-111" charset="-128"/>
              </a:rPr>
              <a:t>The two models </a:t>
            </a:r>
            <a:r>
              <a:rPr lang="en-US" sz="2400" u="sng" dirty="0">
                <a:ea typeface="ＭＳ Ｐゴシック" pitchFamily="-111" charset="-128"/>
                <a:cs typeface="ＭＳ Ｐゴシック" pitchFamily="-111" charset="-128"/>
              </a:rPr>
              <a:t>end up with</a:t>
            </a:r>
            <a:r>
              <a:rPr lang="en-US" sz="2400" dirty="0">
                <a:ea typeface="ＭＳ Ｐゴシック" pitchFamily="-111" charset="-128"/>
                <a:cs typeface="ＭＳ Ｐゴシック" pitchFamily="-111" charset="-128"/>
              </a:rPr>
              <a:t> different theories </a:t>
            </a:r>
            <a:r>
              <a:rPr lang="en-US" sz="2400" u="sng" dirty="0">
                <a:ea typeface="ＭＳ Ｐゴシック" pitchFamily="-111" charset="-128"/>
                <a:cs typeface="ＭＳ Ｐゴシック" pitchFamily="-111" charset="-128"/>
              </a:rPr>
              <a:t>as to which</a:t>
            </a:r>
            <a:r>
              <a:rPr lang="en-US" sz="2400" dirty="0">
                <a:ea typeface="ＭＳ Ｐゴシック" pitchFamily="-111" charset="-128"/>
                <a:cs typeface="ＭＳ Ｐゴシック" pitchFamily="-111" charset="-128"/>
              </a:rPr>
              <a:t> policies would </a:t>
            </a:r>
            <a:r>
              <a:rPr lang="en-US" sz="2400" u="sng" dirty="0">
                <a:ea typeface="ＭＳ Ｐゴシック" pitchFamily="-111" charset="-128"/>
                <a:cs typeface="ＭＳ Ｐゴシック" pitchFamily="-111" charset="-128"/>
              </a:rPr>
              <a:t>prompt</a:t>
            </a:r>
            <a:r>
              <a:rPr lang="en-US" sz="2400" dirty="0">
                <a:ea typeface="ＭＳ Ｐゴシック" pitchFamily="-111" charset="-128"/>
                <a:cs typeface="ＭＳ Ｐゴシック" pitchFamily="-111" charset="-128"/>
              </a:rPr>
              <a:t> an effective economic response.</a:t>
            </a:r>
          </a:p>
          <a:p>
            <a:pPr eaLnBrk="1" hangingPunct="1">
              <a:lnSpc>
                <a:spcPct val="90000"/>
              </a:lnSpc>
              <a:spcBef>
                <a:spcPts val="1776"/>
              </a:spcBef>
            </a:pPr>
            <a:r>
              <a:rPr lang="en-US" sz="2400" dirty="0">
                <a:ea typeface="ＭＳ Ｐゴシック" pitchFamily="-111" charset="-128"/>
                <a:cs typeface="ＭＳ Ｐゴシック" pitchFamily="-111" charset="-128"/>
              </a:rPr>
              <a:t>R1:  The two models lead to different policy recommendations. </a:t>
            </a:r>
          </a:p>
          <a:p>
            <a:pPr lvl="1" eaLnBrk="1" hangingPunct="1">
              <a:lnSpc>
                <a:spcPct val="90000"/>
              </a:lnSpc>
            </a:pPr>
            <a:r>
              <a:rPr lang="en-US" dirty="0"/>
              <a:t>“End up” and “prompt” are poor action choices</a:t>
            </a:r>
          </a:p>
          <a:p>
            <a:pPr lvl="1" eaLnBrk="1" hangingPunct="1">
              <a:lnSpc>
                <a:spcPct val="90000"/>
              </a:lnSpc>
            </a:pPr>
            <a:r>
              <a:rPr lang="en-US" dirty="0"/>
              <a:t>“Effective economic response” is implicit in policy; what else would we want?</a:t>
            </a:r>
          </a:p>
          <a:p>
            <a:pPr eaLnBrk="1" hangingPunct="1">
              <a:lnSpc>
                <a:spcPct val="90000"/>
              </a:lnSpc>
              <a:spcBef>
                <a:spcPts val="1800"/>
              </a:spcBef>
            </a:pPr>
            <a:r>
              <a:rPr lang="en-US" sz="2400" dirty="0">
                <a:ea typeface="ＭＳ Ｐゴシック" pitchFamily="-111" charset="-128"/>
                <a:cs typeface="ＭＳ Ｐゴシック" pitchFamily="-111" charset="-128"/>
              </a:rPr>
              <a:t>R2:  The two models recommend different policies. </a:t>
            </a:r>
          </a:p>
          <a:p>
            <a:pPr lvl="1" eaLnBrk="1" hangingPunct="1">
              <a:lnSpc>
                <a:spcPct val="90000"/>
              </a:lnSpc>
            </a:pPr>
            <a:r>
              <a:rPr lang="en-US" dirty="0"/>
              <a:t>“Recommendation” is a nominalization, but do models “recommend?”</a:t>
            </a:r>
          </a:p>
          <a:p>
            <a:pPr lvl="1" eaLnBrk="1" hangingPunct="1">
              <a:lnSpc>
                <a:spcPct val="90000"/>
              </a:lnSpc>
            </a:pPr>
            <a:r>
              <a:rPr lang="en-US" dirty="0"/>
              <a:t>Good example for writer choice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650" y="365127"/>
            <a:ext cx="7886700" cy="1006474"/>
          </a:xfrm>
        </p:spPr>
        <p:txBody>
          <a:bodyPr/>
          <a:lstStyle/>
          <a:p>
            <a:pPr eaLnBrk="1" hangingPunct="1"/>
            <a:r>
              <a:rPr lang="en-US" dirty="0">
                <a:ea typeface="ＭＳ Ｐゴシック" pitchFamily="-111" charset="-128"/>
                <a:cs typeface="ＭＳ Ｐゴシック" pitchFamily="-111" charset="-128"/>
              </a:rPr>
              <a:t>Techniques Apply in “Real World!”</a:t>
            </a:r>
          </a:p>
        </p:txBody>
      </p:sp>
      <p:sp>
        <p:nvSpPr>
          <p:cNvPr id="28675" name="Rectangle 3"/>
          <p:cNvSpPr>
            <a:spLocks noGrp="1" noChangeArrowheads="1"/>
          </p:cNvSpPr>
          <p:nvPr>
            <p:ph idx="1"/>
          </p:nvPr>
        </p:nvSpPr>
        <p:spPr/>
        <p:txBody>
          <a:bodyPr>
            <a:normAutofit/>
          </a:bodyPr>
          <a:lstStyle/>
          <a:p>
            <a:pPr eaLnBrk="1" hangingPunct="1">
              <a:lnSpc>
                <a:spcPct val="90000"/>
              </a:lnSpc>
            </a:pPr>
            <a:r>
              <a:rPr lang="en-US" sz="2400" dirty="0">
                <a:ea typeface="ＭＳ Ｐゴシック" pitchFamily="-111" charset="-128"/>
                <a:cs typeface="ＭＳ Ｐゴシック" pitchFamily="-111" charset="-128"/>
              </a:rPr>
              <a:t>From early version of Brown-Fazzari-Petersen </a:t>
            </a:r>
            <a:r>
              <a:rPr lang="en-US" sz="2400" i="1" dirty="0">
                <a:ea typeface="ＭＳ Ｐゴシック" pitchFamily="-111" charset="-128"/>
                <a:cs typeface="ＭＳ Ｐゴシック" pitchFamily="-111" charset="-128"/>
              </a:rPr>
              <a:t>Journal of Finance </a:t>
            </a:r>
            <a:r>
              <a:rPr lang="en-US" sz="2400" dirty="0">
                <a:ea typeface="ＭＳ Ｐゴシック" pitchFamily="-111" charset="-128"/>
                <a:cs typeface="ＭＳ Ｐゴシック" pitchFamily="-111" charset="-128"/>
              </a:rPr>
              <a:t>paper: Mature firms have a longer track record, allowing for easier </a:t>
            </a:r>
            <a:r>
              <a:rPr lang="en-US" sz="2400" u="sng" dirty="0">
                <a:ea typeface="ＭＳ Ｐゴシック" pitchFamily="-111" charset="-128"/>
                <a:cs typeface="ＭＳ Ｐゴシック" pitchFamily="-111" charset="-128"/>
              </a:rPr>
              <a:t>assessment</a:t>
            </a:r>
            <a:r>
              <a:rPr lang="en-US" sz="2400" dirty="0">
                <a:ea typeface="ＭＳ Ｐゴシック" pitchFamily="-111" charset="-128"/>
                <a:cs typeface="ＭＳ Ｐゴシック" pitchFamily="-111" charset="-128"/>
              </a:rPr>
              <a:t> of true market values. </a:t>
            </a:r>
          </a:p>
          <a:p>
            <a:pPr eaLnBrk="1" hangingPunct="1">
              <a:lnSpc>
                <a:spcPct val="90000"/>
              </a:lnSpc>
              <a:spcBef>
                <a:spcPts val="1776"/>
              </a:spcBef>
            </a:pPr>
            <a:r>
              <a:rPr lang="en-US" sz="2400" dirty="0">
                <a:ea typeface="ＭＳ Ｐゴシック" pitchFamily="-111" charset="-128"/>
                <a:cs typeface="ＭＳ Ｐゴシック" pitchFamily="-111" charset="-128"/>
              </a:rPr>
              <a:t>R:  Mature firms have a longer track record, allowing outside investors to more easily assess true market values.</a:t>
            </a:r>
            <a:r>
              <a:rPr lang="en-US" sz="2000" dirty="0">
                <a:ea typeface="ＭＳ Ｐゴシック" pitchFamily="-111" charset="-128"/>
                <a:cs typeface="ＭＳ Ｐゴシック" pitchFamily="-111" charset="-128"/>
              </a:rPr>
              <a:t> </a:t>
            </a:r>
          </a:p>
          <a:p>
            <a:pPr lvl="1" eaLnBrk="1" hangingPunct="1">
              <a:lnSpc>
                <a:spcPct val="90000"/>
              </a:lnSpc>
            </a:pPr>
            <a:r>
              <a:rPr lang="en-US" sz="2000" dirty="0"/>
              <a:t>Change nominalization to verb:  assessment to assess.</a:t>
            </a:r>
          </a:p>
          <a:p>
            <a:pPr lvl="1" eaLnBrk="1" hangingPunct="1">
              <a:lnSpc>
                <a:spcPct val="90000"/>
              </a:lnSpc>
            </a:pPr>
            <a:r>
              <a:rPr lang="en-US" sz="2000" dirty="0"/>
              <a:t>Identify “hidden” character in original (“outside investors”).</a:t>
            </a:r>
          </a:p>
          <a:p>
            <a:pPr lvl="1" eaLnBrk="1" hangingPunct="1">
              <a:lnSpc>
                <a:spcPct val="90000"/>
              </a:lnSpc>
            </a:pPr>
            <a:r>
              <a:rPr lang="en-US" sz="2000" dirty="0"/>
              <a:t>What about split infinitive?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4"/>
          </a:xfrm>
        </p:spPr>
        <p:txBody>
          <a:bodyPr/>
          <a:lstStyle/>
          <a:p>
            <a:r>
              <a:rPr lang="en-US" dirty="0"/>
              <a:t>Passive Voice Verbs</a:t>
            </a:r>
          </a:p>
        </p:txBody>
      </p:sp>
      <p:sp>
        <p:nvSpPr>
          <p:cNvPr id="3" name="Content Placeholder 2"/>
          <p:cNvSpPr>
            <a:spLocks noGrp="1"/>
          </p:cNvSpPr>
          <p:nvPr>
            <p:ph idx="1"/>
          </p:nvPr>
        </p:nvSpPr>
        <p:spPr>
          <a:xfrm>
            <a:off x="457200" y="1447800"/>
            <a:ext cx="8229600" cy="4683125"/>
          </a:xfrm>
        </p:spPr>
        <p:txBody>
          <a:bodyPr>
            <a:normAutofit/>
          </a:bodyPr>
          <a:lstStyle/>
          <a:p>
            <a:pPr>
              <a:spcAft>
                <a:spcPts val="600"/>
              </a:spcAft>
            </a:pPr>
            <a:r>
              <a:rPr lang="en-US" sz="2600" dirty="0"/>
              <a:t>The economic analysis is sensible, although you need to work harder to make sure that your assertions </a:t>
            </a:r>
            <a:r>
              <a:rPr lang="en-US" sz="2600" u="sng" dirty="0"/>
              <a:t>are </a:t>
            </a:r>
            <a:r>
              <a:rPr lang="en-US" sz="2600" dirty="0"/>
              <a:t>well supported and the logical links in your analysis </a:t>
            </a:r>
            <a:r>
              <a:rPr lang="en-US" sz="2600" u="sng" dirty="0"/>
              <a:t>are </a:t>
            </a:r>
            <a:r>
              <a:rPr lang="en-US" sz="2600" dirty="0"/>
              <a:t>clear.</a:t>
            </a:r>
          </a:p>
          <a:p>
            <a:pPr>
              <a:spcBef>
                <a:spcPts val="1272"/>
              </a:spcBef>
              <a:spcAft>
                <a:spcPts val="600"/>
              </a:spcAft>
            </a:pPr>
            <a:r>
              <a:rPr lang="en-US" sz="2600" dirty="0"/>
              <a:t>The economic analysis is sensible, although you need to work harder to </a:t>
            </a:r>
            <a:r>
              <a:rPr lang="en-US" sz="2600" u="sng" dirty="0"/>
              <a:t>support </a:t>
            </a:r>
            <a:r>
              <a:rPr lang="en-US" sz="2600" dirty="0"/>
              <a:t>your assertions and </a:t>
            </a:r>
            <a:r>
              <a:rPr lang="en-US" sz="2600" u="sng" dirty="0"/>
              <a:t>clarify </a:t>
            </a:r>
            <a:r>
              <a:rPr lang="en-US" sz="2600" dirty="0"/>
              <a:t>the logical links in your analysis.</a:t>
            </a:r>
          </a:p>
          <a:p>
            <a:pPr lvl="1">
              <a:spcAft>
                <a:spcPts val="600"/>
              </a:spcAft>
            </a:pPr>
            <a:r>
              <a:rPr lang="en-US" sz="2000" dirty="0"/>
              <a:t>Character and action (you / support &amp; clarify)</a:t>
            </a:r>
          </a:p>
          <a:p>
            <a:pPr lvl="1">
              <a:spcAft>
                <a:spcPts val="600"/>
              </a:spcAft>
            </a:pPr>
            <a:r>
              <a:rPr lang="en-US" sz="2000" dirty="0"/>
              <a:t>Passive verbs (forms of “to be,” is, are, was, were, has been …) </a:t>
            </a:r>
            <a:r>
              <a:rPr lang="en-US" sz="2000" u="sng" dirty="0"/>
              <a:t>are</a:t>
            </a:r>
            <a:r>
              <a:rPr lang="en-US" sz="2000" dirty="0"/>
              <a:t> a signal that the action in your sentence is possibly hidden</a:t>
            </a:r>
          </a:p>
          <a:p>
            <a:pPr lvl="1">
              <a:spcAft>
                <a:spcPts val="600"/>
              </a:spcAft>
            </a:pPr>
            <a:r>
              <a:rPr lang="en-US" sz="2000" dirty="0"/>
              <a:t>Oops! Passive verbs signal the possibility that your sentence hides the 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80">
                                          <p:stCondLst>
                                            <p:cond delay="0"/>
                                          </p:stCondLst>
                                        </p:cTn>
                                        <p:tgtEl>
                                          <p:spTgt spid="3">
                                            <p:txEl>
                                              <p:pRg st="4" end="4"/>
                                            </p:txEl>
                                          </p:spTgt>
                                        </p:tgtEl>
                                      </p:cBhvr>
                                    </p:animEffect>
                                    <p:anim calcmode="lin" valueType="num">
                                      <p:cBhvr>
                                        <p:cTn id="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4" end="4"/>
                                            </p:txEl>
                                          </p:spTgt>
                                        </p:tgtEl>
                                      </p:cBhvr>
                                      <p:to x="100000" y="60000"/>
                                    </p:animScale>
                                    <p:animScale>
                                      <p:cBhvr>
                                        <p:cTn id="14" dur="166" decel="50000">
                                          <p:stCondLst>
                                            <p:cond delay="676"/>
                                          </p:stCondLst>
                                        </p:cTn>
                                        <p:tgtEl>
                                          <p:spTgt spid="3">
                                            <p:txEl>
                                              <p:pRg st="4" end="4"/>
                                            </p:txEl>
                                          </p:spTgt>
                                        </p:tgtEl>
                                      </p:cBhvr>
                                      <p:to x="100000" y="100000"/>
                                    </p:animScale>
                                    <p:animScale>
                                      <p:cBhvr>
                                        <p:cTn id="15" dur="26">
                                          <p:stCondLst>
                                            <p:cond delay="1312"/>
                                          </p:stCondLst>
                                        </p:cTn>
                                        <p:tgtEl>
                                          <p:spTgt spid="3">
                                            <p:txEl>
                                              <p:pRg st="4" end="4"/>
                                            </p:txEl>
                                          </p:spTgt>
                                        </p:tgtEl>
                                      </p:cBhvr>
                                      <p:to x="100000" y="80000"/>
                                    </p:animScale>
                                    <p:animScale>
                                      <p:cBhvr>
                                        <p:cTn id="16" dur="166" decel="50000">
                                          <p:stCondLst>
                                            <p:cond delay="1338"/>
                                          </p:stCondLst>
                                        </p:cTn>
                                        <p:tgtEl>
                                          <p:spTgt spid="3">
                                            <p:txEl>
                                              <p:pRg st="4" end="4"/>
                                            </p:txEl>
                                          </p:spTgt>
                                        </p:tgtEl>
                                      </p:cBhvr>
                                      <p:to x="100000" y="100000"/>
                                    </p:animScale>
                                    <p:animScale>
                                      <p:cBhvr>
                                        <p:cTn id="17" dur="26">
                                          <p:stCondLst>
                                            <p:cond delay="1642"/>
                                          </p:stCondLst>
                                        </p:cTn>
                                        <p:tgtEl>
                                          <p:spTgt spid="3">
                                            <p:txEl>
                                              <p:pRg st="4" end="4"/>
                                            </p:txEl>
                                          </p:spTgt>
                                        </p:tgtEl>
                                      </p:cBhvr>
                                      <p:to x="100000" y="90000"/>
                                    </p:animScale>
                                    <p:animScale>
                                      <p:cBhvr>
                                        <p:cTn id="18" dur="166" decel="50000">
                                          <p:stCondLst>
                                            <p:cond delay="1668"/>
                                          </p:stCondLst>
                                        </p:cTn>
                                        <p:tgtEl>
                                          <p:spTgt spid="3">
                                            <p:txEl>
                                              <p:pRg st="4" end="4"/>
                                            </p:txEl>
                                          </p:spTgt>
                                        </p:tgtEl>
                                      </p:cBhvr>
                                      <p:to x="100000" y="100000"/>
                                    </p:animScale>
                                    <p:animScale>
                                      <p:cBhvr>
                                        <p:cTn id="19" dur="26">
                                          <p:stCondLst>
                                            <p:cond delay="1808"/>
                                          </p:stCondLst>
                                        </p:cTn>
                                        <p:tgtEl>
                                          <p:spTgt spid="3">
                                            <p:txEl>
                                              <p:pRg st="4" end="4"/>
                                            </p:txEl>
                                          </p:spTgt>
                                        </p:tgtEl>
                                      </p:cBhvr>
                                      <p:to x="100000" y="95000"/>
                                    </p:animScale>
                                    <p:animScale>
                                      <p:cBhvr>
                                        <p:cTn id="2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Reveal Ideas, Don’t Hide Them</a:t>
            </a:r>
          </a:p>
        </p:txBody>
      </p:sp>
      <p:sp>
        <p:nvSpPr>
          <p:cNvPr id="13315" name="Rectangle 3"/>
          <p:cNvSpPr>
            <a:spLocks noGrp="1" noChangeArrowheads="1"/>
          </p:cNvSpPr>
          <p:nvPr>
            <p:ph idx="1"/>
          </p:nvPr>
        </p:nvSpPr>
        <p:spPr>
          <a:xfrm>
            <a:off x="457200" y="1676400"/>
            <a:ext cx="8229600" cy="4530725"/>
          </a:xfrm>
        </p:spPr>
        <p:txBody>
          <a:bodyPr>
            <a:normAutofit/>
          </a:bodyPr>
          <a:lstStyle/>
          <a:p>
            <a:r>
              <a:rPr lang="en-US" dirty="0">
                <a:ea typeface="ＭＳ Ｐゴシック" pitchFamily="-111" charset="-128"/>
                <a:cs typeface="ＭＳ Ｐゴシック" pitchFamily="-111" charset="-128"/>
              </a:rPr>
              <a:t>C. W. Mills quote:  “A turgid and polysyllabic prose does seem to prevail in the social sciences.”</a:t>
            </a:r>
          </a:p>
          <a:p>
            <a:pPr eaLnBrk="1" hangingPunct="1"/>
            <a:r>
              <a:rPr lang="en-US" dirty="0">
                <a:ea typeface="ＭＳ Ｐゴシック" pitchFamily="-111" charset="-128"/>
                <a:cs typeface="ＭＳ Ｐゴシック" pitchFamily="-111" charset="-128"/>
              </a:rPr>
              <a:t>Example:  </a:t>
            </a:r>
          </a:p>
          <a:p>
            <a:pPr lvl="1" eaLnBrk="1" hangingPunct="1"/>
            <a:r>
              <a:rPr lang="en-US" dirty="0"/>
              <a:t>It [the classical model] is a view that hinges on everyone in the economy holding an affinity for efficiency. </a:t>
            </a:r>
          </a:p>
          <a:p>
            <a:pPr lvl="1" eaLnBrk="1" hangingPunct="1"/>
            <a:r>
              <a:rPr lang="en-US" dirty="0"/>
              <a:t>R: The classical model implies that the economy uses resources efficiently.</a:t>
            </a:r>
          </a:p>
          <a:p>
            <a:pPr lvl="2" eaLnBrk="1" hangingPunct="1"/>
            <a:r>
              <a:rPr lang="en-US" dirty="0"/>
              <a:t>Possible verb choices: shows, demonstrates, predicts, asserts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SF Example</a:t>
            </a:r>
          </a:p>
        </p:txBody>
      </p:sp>
      <p:sp>
        <p:nvSpPr>
          <p:cNvPr id="3" name="Content Placeholder 2"/>
          <p:cNvSpPr>
            <a:spLocks noGrp="1"/>
          </p:cNvSpPr>
          <p:nvPr>
            <p:ph idx="1"/>
          </p:nvPr>
        </p:nvSpPr>
        <p:spPr>
          <a:xfrm>
            <a:off x="457200" y="1524000"/>
            <a:ext cx="8229600" cy="4606925"/>
          </a:xfrm>
        </p:spPr>
        <p:txBody>
          <a:bodyPr>
            <a:normAutofit/>
          </a:bodyPr>
          <a:lstStyle/>
          <a:p>
            <a:r>
              <a:rPr lang="en-US" sz="2400" dirty="0"/>
              <a:t>From the research presented so far, </a:t>
            </a:r>
            <a:r>
              <a:rPr lang="en-US" sz="2400" u="sng" dirty="0"/>
              <a:t>it is clear that there was</a:t>
            </a:r>
            <a:r>
              <a:rPr lang="en-US" sz="2400" dirty="0"/>
              <a:t> a substantial deterioration in household financial sustainability from the late 1980s through 2012.</a:t>
            </a:r>
          </a:p>
          <a:p>
            <a:pPr lvl="1">
              <a:spcBef>
                <a:spcPts val="975"/>
              </a:spcBef>
            </a:pPr>
            <a:r>
              <a:rPr lang="en-US" dirty="0"/>
              <a:t>What is the grammatical subject? What is the character?</a:t>
            </a:r>
          </a:p>
          <a:p>
            <a:pPr lvl="1"/>
            <a:r>
              <a:rPr lang="en-US" dirty="0"/>
              <a:t>What is the main action?</a:t>
            </a:r>
          </a:p>
          <a:p>
            <a:pPr>
              <a:spcBef>
                <a:spcPts val="1350"/>
              </a:spcBef>
            </a:pPr>
            <a:r>
              <a:rPr lang="en-US" sz="2400" dirty="0"/>
              <a:t>The research presented so far shows household financial sustainability deteriorated significantly from the late 1980s through 2012.</a:t>
            </a:r>
          </a:p>
          <a:p>
            <a:pPr lvl="1">
              <a:spcBef>
                <a:spcPts val="975"/>
              </a:spcBef>
            </a:pPr>
            <a:r>
              <a:rPr lang="en-US" dirty="0"/>
              <a:t>Shift of sentence subject to identify main character</a:t>
            </a:r>
          </a:p>
          <a:p>
            <a:pPr lvl="1"/>
            <a:r>
              <a:rPr lang="en-US" dirty="0"/>
              <a:t>Fix action hiding in the nominalization “deterioration” and put the action in the main verb</a:t>
            </a:r>
          </a:p>
          <a:p>
            <a:pPr lvl="1"/>
            <a:endParaRPr lang="en-US" sz="2000"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800">
                <a:ea typeface="ＭＳ Ｐゴシック" pitchFamily="-111" charset="-128"/>
                <a:cs typeface="ＭＳ Ｐゴシック" pitchFamily="-111" charset="-128"/>
              </a:rPr>
              <a:t>Precision and Accuracy in Word Choice</a:t>
            </a:r>
          </a:p>
        </p:txBody>
      </p:sp>
      <p:sp>
        <p:nvSpPr>
          <p:cNvPr id="34819" name="Rectangle 3"/>
          <p:cNvSpPr>
            <a:spLocks noGrp="1" noChangeArrowheads="1"/>
          </p:cNvSpPr>
          <p:nvPr>
            <p:ph idx="1"/>
          </p:nvPr>
        </p:nvSpPr>
        <p:spPr/>
        <p:txBody>
          <a:bodyPr>
            <a:normAutofit/>
          </a:bodyPr>
          <a:lstStyle/>
          <a:p>
            <a:pPr eaLnBrk="1" hangingPunct="1"/>
            <a:r>
              <a:rPr lang="en-US" sz="2400" dirty="0">
                <a:ea typeface="ＭＳ Ｐゴシック" pitchFamily="-111" charset="-128"/>
                <a:cs typeface="ＭＳ Ｐゴシック" pitchFamily="-111" charset="-128"/>
              </a:rPr>
              <a:t>Use words that accurately describe the underlying concept.</a:t>
            </a:r>
          </a:p>
          <a:p>
            <a:pPr eaLnBrk="1" hangingPunct="1">
              <a:spcBef>
                <a:spcPts val="1350"/>
              </a:spcBef>
            </a:pPr>
            <a:r>
              <a:rPr lang="en-US" sz="2400" dirty="0">
                <a:ea typeface="ＭＳ Ｐゴシック" pitchFamily="-111" charset="-128"/>
                <a:cs typeface="ＭＳ Ｐゴシック" pitchFamily="-111" charset="-128"/>
              </a:rPr>
              <a:t>Know what words (and concepts) mean!</a:t>
            </a:r>
          </a:p>
          <a:p>
            <a:pPr eaLnBrk="1" hangingPunct="1">
              <a:spcBef>
                <a:spcPts val="1350"/>
              </a:spcBef>
            </a:pPr>
            <a:r>
              <a:rPr lang="en-US" sz="2400" dirty="0">
                <a:ea typeface="ＭＳ Ｐゴシック" pitchFamily="-111" charset="-128"/>
                <a:cs typeface="ＭＳ Ｐゴシック" pitchFamily="-111" charset="-128"/>
              </a:rPr>
              <a:t>Careful application of economic concepts:</a:t>
            </a:r>
          </a:p>
          <a:p>
            <a:pPr lvl="1" eaLnBrk="1" hangingPunct="1">
              <a:spcBef>
                <a:spcPts val="975"/>
              </a:spcBef>
            </a:pPr>
            <a:r>
              <a:rPr lang="en-US" dirty="0"/>
              <a:t>The production function defines how much output the given </a:t>
            </a:r>
            <a:r>
              <a:rPr lang="en-US" u="sng" dirty="0"/>
              <a:t>labor supply</a:t>
            </a:r>
            <a:r>
              <a:rPr lang="en-US" dirty="0"/>
              <a:t> will produce.</a:t>
            </a:r>
          </a:p>
          <a:p>
            <a:pPr lvl="1" eaLnBrk="1" hangingPunct="1">
              <a:spcBef>
                <a:spcPts val="975"/>
              </a:spcBef>
            </a:pPr>
            <a:r>
              <a:rPr lang="en-US" dirty="0"/>
              <a:t>The classical model explains how </a:t>
            </a:r>
            <a:r>
              <a:rPr lang="en-US" u="sng" dirty="0"/>
              <a:t>utility maximizing</a:t>
            </a:r>
            <a:r>
              <a:rPr lang="en-US" dirty="0"/>
              <a:t> </a:t>
            </a:r>
            <a:r>
              <a:rPr lang="en-US" u="sng" dirty="0"/>
              <a:t>behaviors</a:t>
            </a:r>
            <a:r>
              <a:rPr lang="en-US" dirty="0"/>
              <a:t> determine equilibrium production and employment.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28650" y="365127"/>
            <a:ext cx="7886700" cy="930274"/>
          </a:xfrm>
        </p:spPr>
        <p:txBody>
          <a:bodyPr/>
          <a:lstStyle/>
          <a:p>
            <a:pPr eaLnBrk="1" hangingPunct="1"/>
            <a:r>
              <a:rPr lang="en-US" dirty="0">
                <a:ea typeface="ＭＳ Ｐゴシック" pitchFamily="-111" charset="-128"/>
                <a:cs typeface="ＭＳ Ｐゴシック" pitchFamily="-111" charset="-128"/>
              </a:rPr>
              <a:t>Content:  Logic and Causation</a:t>
            </a:r>
          </a:p>
        </p:txBody>
      </p:sp>
      <p:sp>
        <p:nvSpPr>
          <p:cNvPr id="32771" name="Rectangle 3"/>
          <p:cNvSpPr>
            <a:spLocks noGrp="1" noChangeArrowheads="1"/>
          </p:cNvSpPr>
          <p:nvPr>
            <p:ph idx="1"/>
          </p:nvPr>
        </p:nvSpPr>
        <p:spPr>
          <a:xfrm>
            <a:off x="628650" y="1447800"/>
            <a:ext cx="7886700" cy="4729163"/>
          </a:xfrm>
        </p:spPr>
        <p:txBody>
          <a:bodyPr>
            <a:normAutofit fontScale="92500" lnSpcReduction="20000"/>
          </a:bodyPr>
          <a:lstStyle/>
          <a:p>
            <a:pPr eaLnBrk="1" hangingPunct="1">
              <a:spcAft>
                <a:spcPts val="600"/>
              </a:spcAft>
            </a:pPr>
            <a:r>
              <a:rPr lang="en-US" sz="2600" dirty="0">
                <a:ea typeface="ＭＳ Ｐゴシック" pitchFamily="-111" charset="-128"/>
                <a:cs typeface="ＭＳ Ｐゴシック" pitchFamily="-111" charset="-128"/>
              </a:rPr>
              <a:t>Words such as “since” and “because” imply logical causation.</a:t>
            </a:r>
          </a:p>
          <a:p>
            <a:pPr eaLnBrk="1" hangingPunct="1">
              <a:spcAft>
                <a:spcPts val="600"/>
              </a:spcAft>
            </a:pPr>
            <a:r>
              <a:rPr lang="en-US" sz="2600" dirty="0">
                <a:ea typeface="ＭＳ Ｐゴシック" pitchFamily="-111" charset="-128"/>
                <a:cs typeface="ＭＳ Ｐゴシック" pitchFamily="-111" charset="-128"/>
              </a:rPr>
              <a:t>The placement of ideas in a sentence or sequence of sentences can imply causation.</a:t>
            </a:r>
          </a:p>
          <a:p>
            <a:pPr lvl="1" eaLnBrk="1" hangingPunct="1">
              <a:spcAft>
                <a:spcPts val="600"/>
              </a:spcAft>
            </a:pPr>
            <a:r>
              <a:rPr lang="en-US" sz="1900" dirty="0"/>
              <a:t>The interest rate falls, investment increases, firms accumulate more capital, and potential output rises.</a:t>
            </a:r>
          </a:p>
          <a:p>
            <a:pPr eaLnBrk="1" hangingPunct="1">
              <a:spcAft>
                <a:spcPts val="600"/>
              </a:spcAft>
            </a:pPr>
            <a:r>
              <a:rPr lang="en-US" sz="2600" dirty="0">
                <a:ea typeface="ＭＳ Ｐゴシック" pitchFamily="-111" charset="-128"/>
                <a:cs typeface="ＭＳ Ｐゴシック" pitchFamily="-111" charset="-128"/>
              </a:rPr>
              <a:t>Make sure logic is correct and clearly stated. Two misleading examples:</a:t>
            </a:r>
          </a:p>
          <a:p>
            <a:pPr lvl="1" eaLnBrk="1" hangingPunct="1">
              <a:spcAft>
                <a:spcPts val="600"/>
              </a:spcAft>
            </a:pPr>
            <a:r>
              <a:rPr lang="en-US" sz="1900" dirty="0"/>
              <a:t>Another way to reach potential output is with technology.</a:t>
            </a:r>
          </a:p>
          <a:p>
            <a:pPr lvl="1" eaLnBrk="1" hangingPunct="1">
              <a:spcAft>
                <a:spcPts val="600"/>
              </a:spcAft>
            </a:pPr>
            <a:r>
              <a:rPr lang="en-US" sz="1900" dirty="0"/>
              <a:t>With unemployment and lower demand, workers bid down the nominal wage and firms cut prices to increase aggregate demand</a:t>
            </a:r>
            <a:r>
              <a:rPr lang="en-US" sz="2200" dirty="0"/>
              <a:t>.</a:t>
            </a:r>
          </a:p>
          <a:p>
            <a:pPr eaLnBrk="1" hangingPunct="1">
              <a:spcAft>
                <a:spcPts val="600"/>
              </a:spcAft>
            </a:pPr>
            <a:r>
              <a:rPr lang="en-US" sz="2595" dirty="0"/>
              <a:t>Say’s Law holds in the classical model because investment equals saving</a:t>
            </a:r>
          </a:p>
          <a:p>
            <a:pPr lvl="1" eaLnBrk="1" hangingPunct="1">
              <a:spcAft>
                <a:spcPts val="600"/>
              </a:spcAft>
            </a:pPr>
            <a:r>
              <a:rPr lang="en-US" sz="1900" dirty="0"/>
              <a:t>Say’s Law holds in the classical model because investment absorbs saving </a:t>
            </a:r>
            <a:r>
              <a:rPr lang="en-US" sz="1900" u="sng" dirty="0"/>
              <a:t>forthcoming at full employment</a:t>
            </a:r>
            <a:r>
              <a:rPr lang="en-US" sz="1700"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3794" name="Title 1"/>
          <p:cNvSpPr>
            <a:spLocks noGrp="1"/>
          </p:cNvSpPr>
          <p:nvPr>
            <p:ph type="title"/>
          </p:nvPr>
        </p:nvSpPr>
        <p:spPr>
          <a:xfrm>
            <a:off x="628650" y="365127"/>
            <a:ext cx="7886700" cy="854074"/>
          </a:xfrm>
        </p:spPr>
        <p:txBody>
          <a:bodyPr/>
          <a:lstStyle/>
          <a:p>
            <a:r>
              <a:rPr lang="en-US" dirty="0">
                <a:ea typeface="ＭＳ Ｐゴシック" pitchFamily="-111" charset="-128"/>
                <a:cs typeface="ＭＳ Ｐゴシック" pitchFamily="-111" charset="-128"/>
              </a:rPr>
              <a:t>Finish Your Points</a:t>
            </a:r>
          </a:p>
        </p:txBody>
      </p:sp>
      <p:sp>
        <p:nvSpPr>
          <p:cNvPr id="21507" name="Content Placeholder 2"/>
          <p:cNvSpPr>
            <a:spLocks noGrp="1"/>
          </p:cNvSpPr>
          <p:nvPr>
            <p:ph idx="1"/>
          </p:nvPr>
        </p:nvSpPr>
        <p:spPr>
          <a:xfrm>
            <a:off x="628650" y="1524000"/>
            <a:ext cx="7886700" cy="4652963"/>
          </a:xfrm>
        </p:spPr>
        <p:txBody>
          <a:bodyPr>
            <a:normAutofit lnSpcReduction="10000"/>
          </a:bodyPr>
          <a:lstStyle/>
          <a:p>
            <a:pPr>
              <a:lnSpc>
                <a:spcPct val="90000"/>
              </a:lnSpc>
              <a:spcAft>
                <a:spcPts val="600"/>
              </a:spcAft>
            </a:pPr>
            <a:r>
              <a:rPr lang="en-US" sz="2400" dirty="0">
                <a:ea typeface="ＭＳ Ｐゴシック" pitchFamily="-111" charset="-128"/>
                <a:cs typeface="ＭＳ Ｐゴシック" pitchFamily="-111" charset="-128"/>
              </a:rPr>
              <a:t>Do not assume the reader can fill in the blanks.</a:t>
            </a:r>
          </a:p>
          <a:p>
            <a:pPr>
              <a:lnSpc>
                <a:spcPct val="90000"/>
              </a:lnSpc>
              <a:spcAft>
                <a:spcPts val="600"/>
              </a:spcAft>
            </a:pPr>
            <a:r>
              <a:rPr lang="en-US" sz="2400" dirty="0">
                <a:ea typeface="ＭＳ Ｐゴシック" pitchFamily="-111" charset="-128"/>
                <a:cs typeface="ＭＳ Ｐゴシック" pitchFamily="-111" charset="-128"/>
              </a:rPr>
              <a:t>From a discussion of the Say’s Law process:  “A decrease in consumption, for example, </a:t>
            </a:r>
            <a:r>
              <a:rPr lang="en-US" sz="2400" u="sng" dirty="0">
                <a:ea typeface="ＭＳ Ｐゴシック" pitchFamily="-111" charset="-128"/>
                <a:cs typeface="ＭＳ Ｐゴシック" pitchFamily="-111" charset="-128"/>
              </a:rPr>
              <a:t>will result in an increase </a:t>
            </a:r>
            <a:r>
              <a:rPr lang="en-US" sz="2400" dirty="0">
                <a:ea typeface="ＭＳ Ｐゴシック" pitchFamily="-111" charset="-128"/>
                <a:cs typeface="ＭＳ Ｐゴシック" pitchFamily="-111" charset="-128"/>
              </a:rPr>
              <a:t>in saving. </a:t>
            </a:r>
            <a:r>
              <a:rPr lang="en-US" sz="2400" u="sng" dirty="0">
                <a:ea typeface="ＭＳ Ｐゴシック" pitchFamily="-111" charset="-128"/>
                <a:cs typeface="ＭＳ Ｐゴシック" pitchFamily="-111" charset="-128"/>
              </a:rPr>
              <a:t>This increase in saving will </a:t>
            </a:r>
            <a:r>
              <a:rPr lang="en-US" sz="2400" dirty="0">
                <a:ea typeface="ＭＳ Ｐゴシック" pitchFamily="-111" charset="-128"/>
                <a:cs typeface="ＭＳ Ｐゴシック" pitchFamily="-111" charset="-128"/>
              </a:rPr>
              <a:t>decrease the interest rate in the loanable funds market, causing an increase in investment.” (32 words)</a:t>
            </a:r>
          </a:p>
          <a:p>
            <a:pPr lvl="1">
              <a:lnSpc>
                <a:spcPct val="90000"/>
              </a:lnSpc>
              <a:spcAft>
                <a:spcPts val="600"/>
              </a:spcAft>
            </a:pPr>
            <a:r>
              <a:rPr lang="en-US" sz="1800" dirty="0"/>
              <a:t>Good start, but finish the point.  Why does higher investment help in this example? </a:t>
            </a:r>
          </a:p>
          <a:p>
            <a:pPr>
              <a:lnSpc>
                <a:spcPct val="90000"/>
              </a:lnSpc>
              <a:spcAft>
                <a:spcPts val="600"/>
              </a:spcAft>
            </a:pPr>
            <a:r>
              <a:rPr lang="en-US" sz="2400" dirty="0">
                <a:ea typeface="ＭＳ Ｐゴシック" pitchFamily="-111" charset="-128"/>
                <a:cs typeface="ＭＳ Ｐゴシック" pitchFamily="-111" charset="-128"/>
              </a:rPr>
              <a:t>Revision:  A decrease in consumption, for example, raises saving and lowers the interest rate in the loanable funds market.  The </a:t>
            </a:r>
            <a:r>
              <a:rPr lang="en-US" sz="2400" u="sng" dirty="0">
                <a:ea typeface="ＭＳ Ｐゴシック" pitchFamily="-111" charset="-128"/>
                <a:cs typeface="ＭＳ Ｐゴシック" pitchFamily="-111" charset="-128"/>
              </a:rPr>
              <a:t>cost of capital falls</a:t>
            </a:r>
            <a:r>
              <a:rPr lang="en-US" sz="2400" dirty="0">
                <a:ea typeface="ＭＳ Ｐゴシック" pitchFamily="-111" charset="-128"/>
                <a:cs typeface="ＭＳ Ｐゴシック" pitchFamily="-111" charset="-128"/>
              </a:rPr>
              <a:t> and investment rises </a:t>
            </a:r>
            <a:r>
              <a:rPr lang="en-US" sz="2400" u="sng" dirty="0">
                <a:ea typeface="ＭＳ Ｐゴシック" pitchFamily="-111" charset="-128"/>
                <a:cs typeface="ＭＳ Ｐゴシック" pitchFamily="-111" charset="-128"/>
              </a:rPr>
              <a:t>to fill the demand gap</a:t>
            </a:r>
            <a:r>
              <a:rPr lang="en-US" sz="2400" dirty="0">
                <a:ea typeface="ＭＳ Ｐゴシック" pitchFamily="-111" charset="-128"/>
                <a:cs typeface="ＭＳ Ｐゴシック" pitchFamily="-111" charset="-128"/>
              </a:rPr>
              <a:t> caused by lower consumption. (35 words that do a lot more!)</a:t>
            </a:r>
          </a:p>
          <a:p>
            <a:pPr>
              <a:lnSpc>
                <a:spcPct val="90000"/>
              </a:lnSpc>
              <a:spcAft>
                <a:spcPts val="600"/>
              </a:spcAft>
            </a:pPr>
            <a:endParaRPr lang="en-US" sz="2200" dirty="0">
              <a:ea typeface="ＭＳ Ｐゴシック" pitchFamily="-111" charset="-128"/>
              <a:cs typeface="ＭＳ Ｐゴシック" pitchFamily="-11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Support Your Assertions</a:t>
            </a:r>
          </a:p>
        </p:txBody>
      </p:sp>
      <p:sp>
        <p:nvSpPr>
          <p:cNvPr id="36867" name="Rectangle 3"/>
          <p:cNvSpPr>
            <a:spLocks noGrp="1" noChangeArrowheads="1"/>
          </p:cNvSpPr>
          <p:nvPr>
            <p:ph idx="1"/>
          </p:nvPr>
        </p:nvSpPr>
        <p:spPr/>
        <p:txBody>
          <a:bodyPr/>
          <a:lstStyle/>
          <a:p>
            <a:pPr eaLnBrk="1" hangingPunct="1"/>
            <a:r>
              <a:rPr lang="en-US" dirty="0">
                <a:ea typeface="ＭＳ Ｐゴシック" pitchFamily="-111" charset="-128"/>
                <a:cs typeface="ＭＳ Ｐゴシック" pitchFamily="-111" charset="-128"/>
              </a:rPr>
              <a:t>Make sure assertions and conclusions are supported by previous analysis. </a:t>
            </a:r>
          </a:p>
          <a:p>
            <a:pPr lvl="1" eaLnBrk="1" hangingPunct="1"/>
            <a:r>
              <a:rPr lang="en-US" dirty="0"/>
              <a:t>Comments such as “Why?” or “How?” often signal this problem.</a:t>
            </a:r>
          </a:p>
          <a:p>
            <a:pPr eaLnBrk="1" hangingPunct="1">
              <a:spcBef>
                <a:spcPts val="1950"/>
              </a:spcBef>
            </a:pPr>
            <a:r>
              <a:rPr lang="en-US" dirty="0">
                <a:ea typeface="ＭＳ Ｐゴシック" pitchFamily="-111" charset="-128"/>
                <a:cs typeface="ＭＳ Ｐゴシック" pitchFamily="-111" charset="-128"/>
              </a:rPr>
              <a:t>Develop points adequately.  Are you expecting too much from your readers?  If you can’t develop a point adequately, cut it.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Make Words Count - 1</a:t>
            </a:r>
          </a:p>
        </p:txBody>
      </p:sp>
      <p:sp>
        <p:nvSpPr>
          <p:cNvPr id="37891" name="Rectangle 3"/>
          <p:cNvSpPr>
            <a:spLocks noGrp="1" noChangeArrowheads="1"/>
          </p:cNvSpPr>
          <p:nvPr>
            <p:ph idx="1"/>
          </p:nvPr>
        </p:nvSpPr>
        <p:spPr/>
        <p:txBody>
          <a:bodyPr>
            <a:normAutofit/>
          </a:bodyPr>
          <a:lstStyle/>
          <a:p>
            <a:pPr eaLnBrk="1" hangingPunct="1"/>
            <a:r>
              <a:rPr lang="en-US" sz="2400" dirty="0">
                <a:ea typeface="ＭＳ Ｐゴシック" pitchFamily="-111" charset="-128"/>
                <a:cs typeface="ＭＳ Ｐゴシック" pitchFamily="-111" charset="-128"/>
              </a:rPr>
              <a:t>“Vague:”  need to make point more concrete; try to provide more specific information.</a:t>
            </a:r>
          </a:p>
          <a:p>
            <a:pPr lvl="1" eaLnBrk="1" hangingPunct="1"/>
            <a:r>
              <a:rPr lang="en-US" dirty="0"/>
              <a:t>Perhaps you do not fully understand the underlying point.</a:t>
            </a:r>
          </a:p>
          <a:p>
            <a:pPr lvl="1" eaLnBrk="1" hangingPunct="1"/>
            <a:r>
              <a:rPr lang="en-US" dirty="0"/>
              <a:t>Hiding lack of full understanding behind lots of words</a:t>
            </a:r>
          </a:p>
          <a:p>
            <a:pPr eaLnBrk="1" hangingPunct="1">
              <a:spcBef>
                <a:spcPts val="1950"/>
              </a:spcBef>
            </a:pPr>
            <a:r>
              <a:rPr lang="en-US" sz="2400" dirty="0">
                <a:ea typeface="ＭＳ Ｐゴシック" pitchFamily="-111" charset="-128"/>
                <a:cs typeface="ＭＳ Ｐゴシック" pitchFamily="-111" charset="-128"/>
              </a:rPr>
              <a:t>Link all points you make to the main argument.  If they don’t tie in, they don’t belong in the essay.</a:t>
            </a:r>
          </a:p>
          <a:p>
            <a:pPr lvl="1" eaLnBrk="1" hangingPunct="1"/>
            <a:r>
              <a:rPr lang="en-US" dirty="0"/>
              <a:t>Ex:  “diminishing returns” in classical model essay.</a:t>
            </a:r>
          </a:p>
          <a:p>
            <a:pPr lvl="1" eaLnBrk="1" hangingPunct="1"/>
            <a:r>
              <a:rPr lang="en-US" dirty="0"/>
              <a:t>Might link to profit-maximizing behavior through second-order conditions, but it would take a lot of words to develop this secondary point. (If you can’t develop fully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28650" y="365127"/>
            <a:ext cx="7886700" cy="1082674"/>
          </a:xfrm>
        </p:spPr>
        <p:txBody>
          <a:bodyPr/>
          <a:lstStyle/>
          <a:p>
            <a:pPr eaLnBrk="1" hangingPunct="1"/>
            <a:r>
              <a:rPr lang="en-US" dirty="0">
                <a:ea typeface="ＭＳ Ｐゴシック" pitchFamily="-111" charset="-128"/>
                <a:cs typeface="ＭＳ Ｐゴシック" pitchFamily="-111" charset="-128"/>
              </a:rPr>
              <a:t>Make Words Count - 2</a:t>
            </a:r>
          </a:p>
        </p:txBody>
      </p:sp>
      <p:sp>
        <p:nvSpPr>
          <p:cNvPr id="38915" name="Rectangle 3"/>
          <p:cNvSpPr>
            <a:spLocks noGrp="1" noChangeArrowheads="1"/>
          </p:cNvSpPr>
          <p:nvPr>
            <p:ph idx="1"/>
          </p:nvPr>
        </p:nvSpPr>
        <p:spPr/>
        <p:txBody>
          <a:bodyPr>
            <a:normAutofit/>
          </a:bodyPr>
          <a:lstStyle/>
          <a:p>
            <a:pPr eaLnBrk="1" hangingPunct="1"/>
            <a:r>
              <a:rPr lang="en-US" sz="2400" dirty="0">
                <a:ea typeface="ＭＳ Ｐゴシック" pitchFamily="-111" charset="-128"/>
                <a:cs typeface="ＭＳ Ｐゴシック" pitchFamily="-111" charset="-128"/>
              </a:rPr>
              <a:t>Avoid “</a:t>
            </a:r>
            <a:r>
              <a:rPr lang="en-US" sz="2400" dirty="0" err="1">
                <a:ea typeface="ＭＳ Ｐゴシック" pitchFamily="-111" charset="-128"/>
                <a:cs typeface="ＭＳ Ｐゴシック" pitchFamily="-111" charset="-128"/>
              </a:rPr>
              <a:t>metadiscourse</a:t>
            </a:r>
            <a:r>
              <a:rPr lang="en-US" sz="2400" dirty="0">
                <a:ea typeface="ＭＳ Ｐゴシック" pitchFamily="-111" charset="-128"/>
                <a:cs typeface="ＭＳ Ｐゴシック" pitchFamily="-111" charset="-128"/>
              </a:rPr>
              <a:t>” sentences that add little.</a:t>
            </a:r>
          </a:p>
          <a:p>
            <a:pPr lvl="1" eaLnBrk="1" hangingPunct="1"/>
            <a:r>
              <a:rPr lang="en-US" dirty="0"/>
              <a:t>Example 1:  In order to properly understand how this equilibrium is brought about it is necessary to understand the intuition behind the model. (21 words)</a:t>
            </a:r>
          </a:p>
          <a:p>
            <a:pPr lvl="1" eaLnBrk="1" hangingPunct="1"/>
            <a:r>
              <a:rPr lang="en-US" dirty="0"/>
              <a:t>Example 2: In this brief essay, I will summarize the basic theoretical results and driving factors of the classical macroeconomic model. </a:t>
            </a:r>
          </a:p>
          <a:p>
            <a:pPr eaLnBrk="1" hangingPunct="1">
              <a:spcBef>
                <a:spcPts val="1950"/>
              </a:spcBef>
            </a:pPr>
            <a:r>
              <a:rPr lang="en-US" sz="2400" dirty="0">
                <a:ea typeface="ＭＳ Ｐゴシック" pitchFamily="-111" charset="-128"/>
                <a:cs typeface="ＭＳ Ｐゴシック" pitchFamily="-111" charset="-128"/>
              </a:rPr>
              <a:t>Don’t share your full thought process with your reader.  The reader just needs to see the final result.</a:t>
            </a:r>
          </a:p>
          <a:p>
            <a:pPr lvl="1" eaLnBrk="1" hangingPunct="1"/>
            <a:r>
              <a:rPr lang="en-US" dirty="0"/>
              <a:t>Revise!</a:t>
            </a:r>
          </a:p>
          <a:p>
            <a:pPr eaLnBrk="1" hangingPunct="1"/>
            <a:endParaRPr lang="en-US" dirty="0">
              <a:ea typeface="ＭＳ Ｐゴシック" pitchFamily="-111" charset="-128"/>
              <a:cs typeface="ＭＳ Ｐゴシック" pitchFamily="-111"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Think About Your Audience</a:t>
            </a:r>
          </a:p>
        </p:txBody>
      </p:sp>
      <p:sp>
        <p:nvSpPr>
          <p:cNvPr id="39939" name="Rectangle 3"/>
          <p:cNvSpPr>
            <a:spLocks noGrp="1" noChangeArrowheads="1"/>
          </p:cNvSpPr>
          <p:nvPr>
            <p:ph idx="1"/>
          </p:nvPr>
        </p:nvSpPr>
        <p:spPr/>
        <p:txBody>
          <a:bodyPr>
            <a:normAutofit/>
          </a:bodyPr>
          <a:lstStyle/>
          <a:p>
            <a:pPr eaLnBrk="1" hangingPunct="1"/>
            <a:r>
              <a:rPr lang="en-US" sz="2400" dirty="0">
                <a:ea typeface="ＭＳ Ｐゴシック" pitchFamily="-111" charset="-128"/>
                <a:cs typeface="ＭＳ Ｐゴシック" pitchFamily="-111" charset="-128"/>
              </a:rPr>
              <a:t>Professor? (almost never the right audience for student writing.)</a:t>
            </a:r>
          </a:p>
          <a:p>
            <a:pPr lvl="1" eaLnBrk="1" hangingPunct="1"/>
            <a:r>
              <a:rPr lang="en-US" dirty="0"/>
              <a:t>Often not the right audience for research writing, considering the narrow specialization of expertise.</a:t>
            </a:r>
          </a:p>
          <a:p>
            <a:pPr eaLnBrk="1" hangingPunct="1">
              <a:spcBef>
                <a:spcPts val="1800"/>
              </a:spcBef>
            </a:pPr>
            <a:r>
              <a:rPr lang="en-US" sz="2400" dirty="0">
                <a:ea typeface="ＭＳ Ｐゴシック" pitchFamily="-111" charset="-128"/>
                <a:cs typeface="ＭＳ Ｐゴシック" pitchFamily="-111" charset="-128"/>
              </a:rPr>
              <a:t>Other students in class (often the right choice)</a:t>
            </a:r>
          </a:p>
          <a:p>
            <a:pPr eaLnBrk="1" hangingPunct="1">
              <a:spcBef>
                <a:spcPts val="1800"/>
              </a:spcBef>
            </a:pPr>
            <a:r>
              <a:rPr lang="en-US" sz="2400" dirty="0">
                <a:ea typeface="ＭＳ Ｐゴシック" pitchFamily="-111" charset="-128"/>
                <a:cs typeface="ＭＳ Ｐゴシック" pitchFamily="-111" charset="-128"/>
              </a:rPr>
              <a:t>Intelligent, but uninformed, public (news articles).</a:t>
            </a:r>
          </a:p>
          <a:p>
            <a:pPr eaLnBrk="1" hangingPunct="1">
              <a:spcBef>
                <a:spcPts val="1800"/>
              </a:spcBef>
            </a:pPr>
            <a:endParaRPr lang="en-US" sz="1800" dirty="0">
              <a:ea typeface="ＭＳ Ｐゴシック" pitchFamily="-111" charset="-128"/>
              <a:cs typeface="ＭＳ Ｐゴシック" pitchFamily="-111" charset="-128"/>
            </a:endParaRPr>
          </a:p>
          <a:p>
            <a:pPr eaLnBrk="1" hangingPunct="1"/>
            <a:endParaRPr lang="en-US" dirty="0">
              <a:ea typeface="ＭＳ Ｐゴシック" pitchFamily="-111" charset="-128"/>
              <a:cs typeface="ＭＳ Ｐゴシック" pitchFamily="-111"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Another Example</a:t>
            </a:r>
          </a:p>
        </p:txBody>
      </p:sp>
      <p:sp>
        <p:nvSpPr>
          <p:cNvPr id="14339" name="Rectangle 3"/>
          <p:cNvSpPr>
            <a:spLocks noGrp="1" noChangeArrowheads="1"/>
          </p:cNvSpPr>
          <p:nvPr>
            <p:ph idx="1"/>
          </p:nvPr>
        </p:nvSpPr>
        <p:spPr/>
        <p:txBody>
          <a:bodyPr>
            <a:normAutofit lnSpcReduction="10000"/>
          </a:bodyPr>
          <a:lstStyle/>
          <a:p>
            <a:pPr eaLnBrk="1" hangingPunct="1">
              <a:lnSpc>
                <a:spcPct val="90000"/>
              </a:lnSpc>
              <a:spcAft>
                <a:spcPts val="1200"/>
              </a:spcAft>
            </a:pPr>
            <a:r>
              <a:rPr lang="en-US" sz="2400" dirty="0">
                <a:ea typeface="ＭＳ Ｐゴシック" pitchFamily="-111" charset="-128"/>
                <a:cs typeface="ＭＳ Ｐゴシック" pitchFamily="-111" charset="-128"/>
              </a:rPr>
              <a:t>Ultimately, supply-side and demand-side macroeconomics aim to achieve </a:t>
            </a:r>
            <a:r>
              <a:rPr lang="en-US" sz="2400" u="sng" dirty="0">
                <a:ea typeface="ＭＳ Ｐゴシック" pitchFamily="-111" charset="-128"/>
                <a:cs typeface="ＭＳ Ｐゴシック" pitchFamily="-111" charset="-128"/>
              </a:rPr>
              <a:t>an analogous result</a:t>
            </a:r>
            <a:r>
              <a:rPr lang="en-US" sz="2400" dirty="0">
                <a:ea typeface="ＭＳ Ｐゴシック" pitchFamily="-111" charset="-128"/>
                <a:cs typeface="ＭＳ Ｐゴシック" pitchFamily="-111" charset="-128"/>
              </a:rPr>
              <a:t>. </a:t>
            </a:r>
          </a:p>
          <a:p>
            <a:pPr eaLnBrk="1" hangingPunct="1">
              <a:lnSpc>
                <a:spcPct val="90000"/>
              </a:lnSpc>
              <a:spcAft>
                <a:spcPts val="1200"/>
              </a:spcAft>
            </a:pPr>
            <a:r>
              <a:rPr lang="en-US" sz="2400" dirty="0">
                <a:ea typeface="ＭＳ Ｐゴシック" pitchFamily="-111" charset="-128"/>
                <a:cs typeface="ＭＳ Ｐゴシック" pitchFamily="-111" charset="-128"/>
              </a:rPr>
              <a:t>R:  Ultimately, supply-side and demand-side macroeconomics aim to achieve </a:t>
            </a:r>
            <a:r>
              <a:rPr lang="en-US" sz="2400" u="sng" dirty="0">
                <a:ea typeface="ＭＳ Ｐゴシック" pitchFamily="-111" charset="-128"/>
                <a:cs typeface="ＭＳ Ｐゴシック" pitchFamily="-111" charset="-128"/>
              </a:rPr>
              <a:t>the same result</a:t>
            </a:r>
            <a:r>
              <a:rPr lang="en-US" sz="2400" dirty="0">
                <a:ea typeface="ＭＳ Ｐゴシック" pitchFamily="-111" charset="-128"/>
                <a:cs typeface="ＭＳ Ｐゴシック" pitchFamily="-111" charset="-128"/>
              </a:rPr>
              <a:t>. </a:t>
            </a:r>
          </a:p>
          <a:p>
            <a:pPr lvl="1" eaLnBrk="1" hangingPunct="1">
              <a:lnSpc>
                <a:spcPct val="90000"/>
              </a:lnSpc>
              <a:spcAft>
                <a:spcPts val="1200"/>
              </a:spcAft>
            </a:pPr>
            <a:r>
              <a:rPr lang="en-US" sz="2000" dirty="0">
                <a:ea typeface="ＭＳ Ｐゴシック" pitchFamily="-111" charset="-128"/>
                <a:cs typeface="ＭＳ Ｐゴシック" pitchFamily="-111" charset="-128"/>
              </a:rPr>
              <a:t>Good:  “aim to achieve,” fairly active.</a:t>
            </a:r>
          </a:p>
          <a:p>
            <a:pPr eaLnBrk="1" hangingPunct="1">
              <a:lnSpc>
                <a:spcPct val="90000"/>
              </a:lnSpc>
              <a:spcAft>
                <a:spcPts val="1200"/>
              </a:spcAft>
            </a:pPr>
            <a:r>
              <a:rPr lang="en-US" sz="2400" dirty="0">
                <a:ea typeface="ＭＳ Ｐゴシック" pitchFamily="-111" charset="-128"/>
                <a:cs typeface="ＭＳ Ｐゴシック" pitchFamily="-111" charset="-128"/>
              </a:rPr>
              <a:t>Michael Crichton (from Williams): “Some writers plump up their prose to impress those who think that complicated sentences indicate deep thinking.” </a:t>
            </a:r>
          </a:p>
          <a:p>
            <a:pPr lvl="1" eaLnBrk="1" hangingPunct="1">
              <a:lnSpc>
                <a:spcPct val="90000"/>
              </a:lnSpc>
              <a:spcAft>
                <a:spcPts val="1200"/>
              </a:spcAft>
            </a:pPr>
            <a:r>
              <a:rPr lang="en-US" sz="2000" dirty="0">
                <a:ea typeface="ＭＳ Ｐゴシック" pitchFamily="-111" charset="-128"/>
                <a:cs typeface="ＭＳ Ｐゴシック" pitchFamily="-111" charset="-128"/>
              </a:rPr>
              <a:t>Also: “A doctor feels he might get passed over for an assistant professorship because he wrote his papers too clearly—because he made his ideas seem too simple.”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Fazzari’s Law:  Writing is Research</a:t>
            </a:r>
          </a:p>
        </p:txBody>
      </p:sp>
      <p:sp>
        <p:nvSpPr>
          <p:cNvPr id="15363" name="Rectangle 3"/>
          <p:cNvSpPr>
            <a:spLocks noGrp="1" noChangeArrowheads="1"/>
          </p:cNvSpPr>
          <p:nvPr>
            <p:ph idx="1"/>
          </p:nvPr>
        </p:nvSpPr>
        <p:spPr/>
        <p:txBody>
          <a:bodyPr>
            <a:normAutofit/>
          </a:bodyPr>
          <a:lstStyle/>
          <a:p>
            <a:pPr eaLnBrk="1" hangingPunct="1"/>
            <a:r>
              <a:rPr lang="en-US" sz="2600" dirty="0">
                <a:ea typeface="ＭＳ Ｐゴシック" pitchFamily="-111" charset="-128"/>
                <a:cs typeface="ＭＳ Ｐゴシック" pitchFamily="-111" charset="-128"/>
              </a:rPr>
              <a:t>Corollaries:  Writing is understanding; writing is learning</a:t>
            </a:r>
          </a:p>
          <a:p>
            <a:pPr eaLnBrk="1" hangingPunct="1"/>
            <a:r>
              <a:rPr lang="en-US" sz="2600" dirty="0">
                <a:ea typeface="ＭＳ Ｐゴシック" pitchFamily="-111" charset="-128"/>
                <a:cs typeface="ＭＳ Ｐゴシック" pitchFamily="-111" charset="-128"/>
              </a:rPr>
              <a:t>Williams (the writing-understanding “multiplier”):</a:t>
            </a:r>
          </a:p>
          <a:p>
            <a:pPr lvl="1" eaLnBrk="1" hangingPunct="1"/>
            <a:r>
              <a:rPr lang="en-US" sz="2000" dirty="0"/>
              <a:t>As [writers] rewrite that first draft into something clearer, they understand their ideas better.  And when they understand their ideas better, they express them more clearly, and the more clearly they express them, the better they understand them … and so it goes, until they run our of energy, interest, or time.” </a:t>
            </a:r>
          </a:p>
          <a:p>
            <a:pPr eaLnBrk="1" hangingPunct="1"/>
            <a:r>
              <a:rPr lang="en-US" sz="2600" dirty="0">
                <a:ea typeface="ＭＳ Ｐゴシック" pitchFamily="-111" charset="-128"/>
                <a:cs typeface="ＭＳ Ｐゴシック" pitchFamily="-111" charset="-128"/>
              </a:rPr>
              <a:t>“Perfection is the ideal, but it is the death of done.”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Correctness and Choice</a:t>
            </a:r>
          </a:p>
        </p:txBody>
      </p:sp>
      <p:sp>
        <p:nvSpPr>
          <p:cNvPr id="19459" name="Rectangle 3"/>
          <p:cNvSpPr>
            <a:spLocks noGrp="1" noChangeArrowheads="1"/>
          </p:cNvSpPr>
          <p:nvPr>
            <p:ph idx="1"/>
          </p:nvPr>
        </p:nvSpPr>
        <p:spPr>
          <a:xfrm>
            <a:off x="457200" y="1690689"/>
            <a:ext cx="8229600" cy="4440236"/>
          </a:xfrm>
        </p:spPr>
        <p:txBody>
          <a:bodyPr>
            <a:normAutofit/>
          </a:bodyPr>
          <a:lstStyle/>
          <a:p>
            <a:pPr eaLnBrk="1" hangingPunct="1"/>
            <a:r>
              <a:rPr lang="en-US" sz="2400" dirty="0">
                <a:ea typeface="ＭＳ Ｐゴシック" pitchFamily="-111" charset="-128"/>
                <a:cs typeface="ＭＳ Ｐゴシック" pitchFamily="-111" charset="-128"/>
              </a:rPr>
              <a:t>Grammar rules vs. writer choices</a:t>
            </a:r>
          </a:p>
          <a:p>
            <a:pPr lvl="1" eaLnBrk="1" hangingPunct="1"/>
            <a:r>
              <a:rPr lang="en-US" dirty="0">
                <a:ea typeface="ＭＳ Ｐゴシック" pitchFamily="-111" charset="-128"/>
                <a:cs typeface="ＭＳ Ｐゴシック" pitchFamily="-111" charset="-128"/>
              </a:rPr>
              <a:t>Need to write in modern English</a:t>
            </a:r>
          </a:p>
          <a:p>
            <a:pPr eaLnBrk="1" hangingPunct="1">
              <a:spcBef>
                <a:spcPts val="1350"/>
              </a:spcBef>
            </a:pPr>
            <a:r>
              <a:rPr lang="en-US" sz="2400" dirty="0">
                <a:ea typeface="ＭＳ Ｐゴシック" pitchFamily="-111" charset="-128"/>
                <a:cs typeface="ＭＳ Ｐゴシック" pitchFamily="-111" charset="-128"/>
              </a:rPr>
              <a:t>But Williams as liberator from rigid rules</a:t>
            </a:r>
          </a:p>
          <a:p>
            <a:pPr eaLnBrk="1" hangingPunct="1">
              <a:spcBef>
                <a:spcPts val="1350"/>
              </a:spcBef>
            </a:pPr>
            <a:r>
              <a:rPr lang="en-US" sz="2400" dirty="0">
                <a:ea typeface="ＭＳ Ｐゴシック" pitchFamily="-111" charset="-128"/>
                <a:cs typeface="ＭＳ Ｐゴシック" pitchFamily="-111" charset="-128"/>
              </a:rPr>
              <a:t>Strategies: </a:t>
            </a:r>
          </a:p>
          <a:p>
            <a:pPr lvl="1" eaLnBrk="1" hangingPunct="1"/>
            <a:r>
              <a:rPr lang="en-US" dirty="0"/>
              <a:t>Safe obedience to rigid rules</a:t>
            </a:r>
          </a:p>
          <a:p>
            <a:pPr lvl="1" eaLnBrk="1" hangingPunct="1"/>
            <a:r>
              <a:rPr lang="en-US" dirty="0"/>
              <a:t>Risky choice, more possible reward but chance of coming across as a little careless or excessive</a:t>
            </a:r>
          </a:p>
          <a:p>
            <a:pPr lvl="2" eaLnBrk="1" hangingPunct="1"/>
            <a:r>
              <a:rPr lang="en-US" dirty="0">
                <a:ea typeface="ＭＳ Ｐゴシック" pitchFamily="-111" charset="-128"/>
              </a:rPr>
              <a:t>What is our level of confidence as writers?</a:t>
            </a:r>
          </a:p>
          <a:p>
            <a:pPr lvl="2" eaLnBrk="1" hangingPunct="1"/>
            <a:r>
              <a:rPr lang="en-US" dirty="0">
                <a:ea typeface="ＭＳ Ｐゴシック" pitchFamily="-111" charset="-128"/>
              </a:rPr>
              <a:t>Careful with unusual word choices; look them 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Example 1:  Expressing Contrast</a:t>
            </a:r>
          </a:p>
        </p:txBody>
      </p:sp>
      <p:sp>
        <p:nvSpPr>
          <p:cNvPr id="17411" name="Rectangle 3"/>
          <p:cNvSpPr>
            <a:spLocks noGrp="1" noChangeArrowheads="1"/>
          </p:cNvSpPr>
          <p:nvPr>
            <p:ph idx="1"/>
          </p:nvPr>
        </p:nvSpPr>
        <p:spPr/>
        <p:txBody>
          <a:bodyPr>
            <a:normAutofit/>
          </a:bodyPr>
          <a:lstStyle/>
          <a:p>
            <a:pPr eaLnBrk="1" hangingPunct="1">
              <a:spcAft>
                <a:spcPts val="600"/>
              </a:spcAft>
            </a:pPr>
            <a:r>
              <a:rPr lang="en-US" sz="2400" dirty="0">
                <a:ea typeface="ＭＳ Ｐゴシック" pitchFamily="-111" charset="-128"/>
                <a:cs typeface="ＭＳ Ｐゴシック" pitchFamily="-111" charset="-128"/>
              </a:rPr>
              <a:t>The classical model predicts the economy will always operate at full employment.  But U.S. data show that many workers are unemployed in recessions .</a:t>
            </a:r>
          </a:p>
          <a:p>
            <a:pPr lvl="1" eaLnBrk="1" hangingPunct="1">
              <a:spcAft>
                <a:spcPts val="600"/>
              </a:spcAft>
            </a:pPr>
            <a:r>
              <a:rPr lang="en-US" dirty="0">
                <a:ea typeface="ＭＳ Ｐゴシック" pitchFamily="-111" charset="-128"/>
                <a:cs typeface="ＭＳ Ｐゴシック" pitchFamily="-111" charset="-128"/>
              </a:rPr>
              <a:t>The classical model ….  However, U.S. data show …</a:t>
            </a:r>
          </a:p>
          <a:p>
            <a:pPr lvl="1" eaLnBrk="1" hangingPunct="1">
              <a:spcAft>
                <a:spcPts val="600"/>
              </a:spcAft>
            </a:pPr>
            <a:r>
              <a:rPr lang="en-US" dirty="0">
                <a:ea typeface="ＭＳ Ｐゴシック" pitchFamily="-111" charset="-128"/>
                <a:cs typeface="ＭＳ Ｐゴシック" pitchFamily="-111" charset="-128"/>
              </a:rPr>
              <a:t>The classical model ….  U.S. data, however, show …</a:t>
            </a:r>
          </a:p>
          <a:p>
            <a:pPr>
              <a:spcBef>
                <a:spcPts val="1350"/>
              </a:spcBef>
              <a:spcAft>
                <a:spcPts val="600"/>
              </a:spcAft>
            </a:pPr>
            <a:r>
              <a:rPr lang="en-US" sz="2400" dirty="0">
                <a:ea typeface="ＭＳ Ｐゴシック" pitchFamily="-111" charset="-128"/>
                <a:cs typeface="ＭＳ Ｐゴシック" pitchFamily="-111" charset="-128"/>
              </a:rPr>
              <a:t>Note how choice depends on objective</a:t>
            </a:r>
          </a:p>
          <a:p>
            <a:pPr lvl="1">
              <a:spcAft>
                <a:spcPts val="600"/>
              </a:spcAft>
            </a:pPr>
            <a:r>
              <a:rPr lang="en-US" dirty="0">
                <a:ea typeface="ＭＳ Ｐゴシック" pitchFamily="-111" charset="-128"/>
                <a:cs typeface="ＭＳ Ｐゴシック" pitchFamily="-111" charset="-128"/>
              </a:rPr>
              <a:t>How strong do we want contrast to be?</a:t>
            </a:r>
          </a:p>
          <a:p>
            <a:pPr lvl="1">
              <a:spcAft>
                <a:spcPts val="600"/>
              </a:spcAft>
            </a:pPr>
            <a:r>
              <a:rPr lang="en-US" dirty="0">
                <a:ea typeface="ＭＳ Ｐゴシック" pitchFamily="-111" charset="-128"/>
                <a:cs typeface="ＭＳ Ｐゴシック" pitchFamily="-111" charset="-128"/>
              </a:rPr>
              <a:t>Challenge to think consciously about your writing; not just stream of consciousness</a:t>
            </a:r>
          </a:p>
          <a:p>
            <a:pPr lvl="1" eaLnBrk="1" hangingPunct="1"/>
            <a:endParaRPr lang="en-US" dirty="0">
              <a:ea typeface="ＭＳ Ｐゴシック" pitchFamily="-111" charset="-128"/>
              <a:cs typeface="ＭＳ Ｐゴシック" pitchFamily="-111" charset="-128"/>
            </a:endParaRPr>
          </a:p>
          <a:p>
            <a:pPr lvl="1" eaLnBrk="1" hangingPunct="1"/>
            <a:endParaRPr lang="en-US" dirty="0">
              <a:ea typeface="ＭＳ Ｐゴシック" pitchFamily="-111" charset="-128"/>
              <a:cs typeface="ＭＳ Ｐゴシック" pitchFamily="-11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Example 2:  Split Infinitive</a:t>
            </a:r>
          </a:p>
        </p:txBody>
      </p:sp>
      <p:sp>
        <p:nvSpPr>
          <p:cNvPr id="17411" name="Rectangle 3"/>
          <p:cNvSpPr>
            <a:spLocks noGrp="1" noChangeArrowheads="1"/>
          </p:cNvSpPr>
          <p:nvPr>
            <p:ph idx="1"/>
          </p:nvPr>
        </p:nvSpPr>
        <p:spPr/>
        <p:txBody>
          <a:bodyPr>
            <a:normAutofit/>
          </a:bodyPr>
          <a:lstStyle/>
          <a:p>
            <a:pPr eaLnBrk="1" hangingPunct="1"/>
            <a:r>
              <a:rPr lang="en-US" sz="2400" dirty="0">
                <a:ea typeface="ＭＳ Ｐゴシック" pitchFamily="-111" charset="-128"/>
                <a:cs typeface="ＭＳ Ｐゴシック" pitchFamily="-111" charset="-128"/>
              </a:rPr>
              <a:t>The price level adjusts </a:t>
            </a:r>
            <a:r>
              <a:rPr lang="en-US" sz="2400" u="sng" dirty="0">
                <a:ea typeface="ＭＳ Ｐゴシック" pitchFamily="-111" charset="-128"/>
                <a:cs typeface="ＭＳ Ｐゴシック" pitchFamily="-111" charset="-128"/>
              </a:rPr>
              <a:t>to quickly close </a:t>
            </a:r>
            <a:r>
              <a:rPr lang="en-US" sz="2400" dirty="0">
                <a:ea typeface="ＭＳ Ｐゴシック" pitchFamily="-111" charset="-128"/>
                <a:cs typeface="ＭＳ Ｐゴシック" pitchFamily="-111" charset="-128"/>
              </a:rPr>
              <a:t>the gap between actual and potential output.</a:t>
            </a:r>
          </a:p>
          <a:p>
            <a:pPr lvl="1" eaLnBrk="1" hangingPunct="1"/>
            <a:r>
              <a:rPr lang="en-US" sz="2000" dirty="0"/>
              <a:t>Emphasizes “quickly” and modifies “close”</a:t>
            </a:r>
          </a:p>
          <a:p>
            <a:pPr eaLnBrk="1" hangingPunct="1">
              <a:spcBef>
                <a:spcPts val="1350"/>
              </a:spcBef>
            </a:pPr>
            <a:r>
              <a:rPr lang="en-US" sz="2400" dirty="0">
                <a:ea typeface="ＭＳ Ｐゴシック" pitchFamily="-111" charset="-128"/>
                <a:cs typeface="ＭＳ Ｐゴシック" pitchFamily="-111" charset="-128"/>
              </a:rPr>
              <a:t>The price level adjusts to close quickly the gap between actual and potential output.</a:t>
            </a:r>
          </a:p>
          <a:p>
            <a:pPr lvl="1" eaLnBrk="1" hangingPunct="1"/>
            <a:r>
              <a:rPr lang="en-US" sz="2000" dirty="0"/>
              <a:t>Seems awkward</a:t>
            </a:r>
          </a:p>
          <a:p>
            <a:pPr eaLnBrk="1" hangingPunct="1">
              <a:spcBef>
                <a:spcPts val="1350"/>
              </a:spcBef>
            </a:pPr>
            <a:r>
              <a:rPr lang="en-US" sz="2400" dirty="0">
                <a:ea typeface="ＭＳ Ｐゴシック" pitchFamily="-111" charset="-128"/>
                <a:cs typeface="ＭＳ Ｐゴシック" pitchFamily="-111" charset="-128"/>
              </a:rPr>
              <a:t>The price level adjusts quickly to close the gap between actual and potential output.</a:t>
            </a:r>
          </a:p>
          <a:p>
            <a:pPr lvl="1" eaLnBrk="1" hangingPunct="1"/>
            <a:r>
              <a:rPr lang="en-US" sz="2000" dirty="0"/>
              <a:t>OK, but shifts emphasis from gap to price level</a:t>
            </a:r>
          </a:p>
          <a:p>
            <a:pPr eaLnBrk="1" hangingPunct="1"/>
            <a:endParaRPr lang="en-US" dirty="0">
              <a:ea typeface="ＭＳ Ｐゴシック" pitchFamily="-111" charset="-128"/>
              <a:cs typeface="ＭＳ Ｐゴシック" pitchFamily="-11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8650" y="365127"/>
            <a:ext cx="7886700" cy="701673"/>
          </a:xfrm>
        </p:spPr>
        <p:txBody>
          <a:bodyPr/>
          <a:lstStyle/>
          <a:p>
            <a:pPr eaLnBrk="1" hangingPunct="1"/>
            <a:r>
              <a:rPr lang="en-US" dirty="0">
                <a:ea typeface="ＭＳ Ｐゴシック" pitchFamily="-111" charset="-128"/>
                <a:cs typeface="ＭＳ Ｐゴシック" pitchFamily="-111" charset="-128"/>
              </a:rPr>
              <a:t>Rules to Follow</a:t>
            </a:r>
          </a:p>
        </p:txBody>
      </p:sp>
      <p:sp>
        <p:nvSpPr>
          <p:cNvPr id="22531" name="Rectangle 3"/>
          <p:cNvSpPr>
            <a:spLocks noGrp="1" noChangeArrowheads="1"/>
          </p:cNvSpPr>
          <p:nvPr>
            <p:ph idx="1"/>
          </p:nvPr>
        </p:nvSpPr>
        <p:spPr>
          <a:xfrm>
            <a:off x="457200" y="1219200"/>
            <a:ext cx="8229600" cy="4316053"/>
          </a:xfrm>
        </p:spPr>
        <p:txBody>
          <a:bodyPr wrap="square">
            <a:spAutoFit/>
          </a:bodyPr>
          <a:lstStyle/>
          <a:p>
            <a:pPr eaLnBrk="1" hangingPunct="1"/>
            <a:r>
              <a:rPr lang="en-US" sz="2400" dirty="0">
                <a:ea typeface="ＭＳ Ｐゴシック" pitchFamily="-111" charset="-128"/>
                <a:cs typeface="ＭＳ Ｐゴシック" pitchFamily="-111" charset="-128"/>
              </a:rPr>
              <a:t>“Affect" is a verb and “effect" is a noun.  Be careful.</a:t>
            </a:r>
          </a:p>
          <a:p>
            <a:pPr lvl="1" eaLnBrk="1" hangingPunct="1"/>
            <a:r>
              <a:rPr lang="en-US" sz="1800" dirty="0"/>
              <a:t>No:  The money supply effects the price level.</a:t>
            </a:r>
          </a:p>
          <a:p>
            <a:pPr lvl="1" eaLnBrk="1" hangingPunct="1"/>
            <a:r>
              <a:rPr lang="en-US" sz="1800" dirty="0"/>
              <a:t>Yes:  The money supply affects the price level.</a:t>
            </a:r>
          </a:p>
          <a:p>
            <a:pPr lvl="1" eaLnBrk="1" hangingPunct="1"/>
            <a:r>
              <a:rPr lang="en-US" sz="1800" dirty="0"/>
              <a:t>Words have definitions:  if you ignore them you do not communicate well</a:t>
            </a:r>
          </a:p>
          <a:p>
            <a:pPr eaLnBrk="1" hangingPunct="1">
              <a:spcBef>
                <a:spcPts val="1350"/>
              </a:spcBef>
            </a:pPr>
            <a:r>
              <a:rPr lang="en-US" sz="2400" dirty="0">
                <a:ea typeface="ＭＳ Ｐゴシック" pitchFamily="-111" charset="-128"/>
                <a:cs typeface="ＭＳ Ｐゴシック" pitchFamily="-111" charset="-128"/>
              </a:rPr>
              <a:t>Use a hyphen to connect multi-word adjectives</a:t>
            </a:r>
          </a:p>
          <a:p>
            <a:pPr lvl="1" eaLnBrk="1" hangingPunct="1"/>
            <a:r>
              <a:rPr lang="en-US" sz="1800" dirty="0"/>
              <a:t>This article discusses the short-run effects of monetary policy.</a:t>
            </a:r>
          </a:p>
          <a:p>
            <a:pPr lvl="1" eaLnBrk="1" hangingPunct="1"/>
            <a:r>
              <a:rPr lang="en-US" sz="1800" dirty="0"/>
              <a:t>Improves clarity by identifying adjective phrases.</a:t>
            </a:r>
          </a:p>
          <a:p>
            <a:pPr lvl="1" eaLnBrk="1" hangingPunct="1"/>
            <a:r>
              <a:rPr lang="en-US" sz="1800" dirty="0"/>
              <a:t>But:  Monetary policy has real effects only in the short run.</a:t>
            </a:r>
          </a:p>
          <a:p>
            <a:pPr eaLnBrk="1" hangingPunct="1">
              <a:spcBef>
                <a:spcPts val="1350"/>
              </a:spcBef>
            </a:pPr>
            <a:r>
              <a:rPr lang="en-US" sz="2400" dirty="0">
                <a:ea typeface="ＭＳ Ｐゴシック" pitchFamily="-111" charset="-128"/>
                <a:cs typeface="ＭＳ Ｐゴシック" pitchFamily="-111" charset="-128"/>
              </a:rPr>
              <a:t>Don’t get carried away:</a:t>
            </a:r>
          </a:p>
          <a:p>
            <a:pPr lvl="1" eaLnBrk="1" hangingPunct="1"/>
            <a:r>
              <a:rPr lang="en-US" sz="1800" dirty="0"/>
              <a:t>Say’s Law is a hard-to-understand-but-profound feature of classical theory.</a:t>
            </a:r>
          </a:p>
          <a:p>
            <a:pPr lvl="1" eaLnBrk="1" hangingPunct="1"/>
            <a:r>
              <a:rPr lang="en-US" sz="1800" dirty="0"/>
              <a:t>R: Say’s Law is hard to understand, but it is a profound feature of classical theory</a:t>
            </a:r>
          </a:p>
          <a:p>
            <a:pPr eaLnBrk="1" hangingPunct="1"/>
            <a:endParaRPr lang="en-US" sz="2600" dirty="0">
              <a:ea typeface="ＭＳ Ｐゴシック" pitchFamily="-111" charset="-128"/>
              <a:cs typeface="ＭＳ Ｐゴシック" pitchFamily="-111"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 calcmode="lin" valueType="num">
                                      <p:cBhvr additive="base">
                                        <p:cTn id="11"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 calcmode="lin" valueType="num">
                                      <p:cBhvr additive="base">
                                        <p:cTn id="15"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 calcmode="lin" valueType="num">
                                      <p:cBhvr additive="base">
                                        <p:cTn id="19"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2531">
                                            <p:txEl>
                                              <p:pRg st="5" end="5"/>
                                            </p:txEl>
                                          </p:spTgt>
                                        </p:tgtEl>
                                        <p:attrNameLst>
                                          <p:attrName>style.visibility</p:attrName>
                                        </p:attrNameLst>
                                      </p:cBhvr>
                                      <p:to>
                                        <p:strVal val="visible"/>
                                      </p:to>
                                    </p:set>
                                    <p:anim calcmode="lin" valueType="num">
                                      <p:cBhvr additive="base">
                                        <p:cTn id="29"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53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2531">
                                            <p:txEl>
                                              <p:pRg st="6" end="6"/>
                                            </p:txEl>
                                          </p:spTgt>
                                        </p:tgtEl>
                                        <p:attrNameLst>
                                          <p:attrName>style.visibility</p:attrName>
                                        </p:attrNameLst>
                                      </p:cBhvr>
                                      <p:to>
                                        <p:strVal val="visible"/>
                                      </p:to>
                                    </p:set>
                                    <p:anim calcmode="lin" valueType="num">
                                      <p:cBhvr additive="base">
                                        <p:cTn id="33"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53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2531">
                                            <p:txEl>
                                              <p:pRg st="7" end="7"/>
                                            </p:txEl>
                                          </p:spTgt>
                                        </p:tgtEl>
                                        <p:attrNameLst>
                                          <p:attrName>style.visibility</p:attrName>
                                        </p:attrNameLst>
                                      </p:cBhvr>
                                      <p:to>
                                        <p:strVal val="visible"/>
                                      </p:to>
                                    </p:set>
                                    <p:anim calcmode="lin" valueType="num">
                                      <p:cBhvr additive="base">
                                        <p:cTn id="37" dur="500" fill="hold"/>
                                        <p:tgtEl>
                                          <p:spTgt spid="2253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53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2531">
                                            <p:txEl>
                                              <p:pRg st="8" end="8"/>
                                            </p:txEl>
                                          </p:spTgt>
                                        </p:tgtEl>
                                        <p:attrNameLst>
                                          <p:attrName>style.visibility</p:attrName>
                                        </p:attrNameLst>
                                      </p:cBhvr>
                                      <p:to>
                                        <p:strVal val="visible"/>
                                      </p:to>
                                    </p:set>
                                    <p:anim calcmode="lin" valueType="num">
                                      <p:cBhvr additive="base">
                                        <p:cTn id="43" dur="500" fill="hold"/>
                                        <p:tgtEl>
                                          <p:spTgt spid="2253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531">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2531">
                                            <p:txEl>
                                              <p:pRg st="9" end="9"/>
                                            </p:txEl>
                                          </p:spTgt>
                                        </p:tgtEl>
                                        <p:attrNameLst>
                                          <p:attrName>style.visibility</p:attrName>
                                        </p:attrNameLst>
                                      </p:cBhvr>
                                      <p:to>
                                        <p:strVal val="visible"/>
                                      </p:to>
                                    </p:set>
                                    <p:anim calcmode="lin" valueType="num">
                                      <p:cBhvr additive="base">
                                        <p:cTn id="47" dur="500" fill="hold"/>
                                        <p:tgtEl>
                                          <p:spTgt spid="2253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2531">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22531">
                                            <p:txEl>
                                              <p:pRg st="10" end="10"/>
                                            </p:txEl>
                                          </p:spTgt>
                                        </p:tgtEl>
                                        <p:attrNameLst>
                                          <p:attrName>style.visibility</p:attrName>
                                        </p:attrNameLst>
                                      </p:cBhvr>
                                      <p:to>
                                        <p:strVal val="visible"/>
                                      </p:to>
                                    </p:set>
                                    <p:anim calcmode="lin" valueType="num">
                                      <p:cBhvr additive="base">
                                        <p:cTn id="51" dur="500" fill="hold"/>
                                        <p:tgtEl>
                                          <p:spTgt spid="22531">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253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Characters and Actions</a:t>
            </a:r>
          </a:p>
        </p:txBody>
      </p:sp>
      <p:sp>
        <p:nvSpPr>
          <p:cNvPr id="23555" name="Rectangle 3"/>
          <p:cNvSpPr>
            <a:spLocks noGrp="1" noChangeArrowheads="1"/>
          </p:cNvSpPr>
          <p:nvPr>
            <p:ph idx="1"/>
          </p:nvPr>
        </p:nvSpPr>
        <p:spPr>
          <a:xfrm>
            <a:off x="457200" y="1524000"/>
            <a:ext cx="8229600" cy="4606925"/>
          </a:xfrm>
        </p:spPr>
        <p:txBody>
          <a:bodyPr>
            <a:normAutofit/>
          </a:bodyPr>
          <a:lstStyle/>
          <a:p>
            <a:pPr eaLnBrk="1" hangingPunct="1"/>
            <a:r>
              <a:rPr lang="en-US" sz="2400" dirty="0">
                <a:ea typeface="ＭＳ Ｐゴシック" pitchFamily="-111" charset="-128"/>
                <a:cs typeface="ＭＳ Ｐゴシック" pitchFamily="-111" charset="-128"/>
              </a:rPr>
              <a:t>Sentences are clearer when the main character is the subject and the main action is the verb </a:t>
            </a:r>
          </a:p>
          <a:p>
            <a:pPr eaLnBrk="1" hangingPunct="1">
              <a:spcBef>
                <a:spcPts val="1350"/>
              </a:spcBef>
            </a:pPr>
            <a:r>
              <a:rPr lang="en-US" sz="2400" dirty="0">
                <a:ea typeface="ＭＳ Ｐゴシック" pitchFamily="-111" charset="-128"/>
                <a:cs typeface="ＭＳ Ｐゴシック" pitchFamily="-111" charset="-128"/>
              </a:rPr>
              <a:t>Lesson 3:  use verbs in sentences to convey primary actions</a:t>
            </a:r>
          </a:p>
          <a:p>
            <a:pPr eaLnBrk="1" hangingPunct="1">
              <a:spcBef>
                <a:spcPts val="1350"/>
              </a:spcBef>
            </a:pPr>
            <a:r>
              <a:rPr lang="en-US" sz="2400" dirty="0">
                <a:ea typeface="ＭＳ Ｐゴシック" pitchFamily="-111" charset="-128"/>
                <a:cs typeface="ＭＳ Ｐゴシック" pitchFamily="-111" charset="-128"/>
              </a:rPr>
              <a:t>Lesson 4:  associate subjects of sentences with primary characters</a:t>
            </a:r>
          </a:p>
          <a:p>
            <a:pPr eaLnBrk="1" hangingPunct="1">
              <a:spcBef>
                <a:spcPts val="1350"/>
              </a:spcBef>
            </a:pPr>
            <a:r>
              <a:rPr lang="en-US" sz="2400" dirty="0">
                <a:ea typeface="ＭＳ Ｐゴシック" pitchFamily="-111" charset="-128"/>
                <a:cs typeface="ＭＳ Ｐゴシック" pitchFamily="-111" charset="-128"/>
              </a:rPr>
              <a:t>Work on these things together:  getting actions into verbs often clarifies characters</a:t>
            </a:r>
          </a:p>
          <a:p>
            <a:pPr eaLnBrk="1" hangingPunct="1">
              <a:spcBef>
                <a:spcPts val="1350"/>
              </a:spcBef>
            </a:pPr>
            <a:r>
              <a:rPr lang="en-US" sz="2400" dirty="0">
                <a:ea typeface="ＭＳ Ｐゴシック" pitchFamily="-111" charset="-128"/>
                <a:cs typeface="ＭＳ Ｐゴシック" pitchFamily="-111" charset="-128"/>
              </a:rPr>
              <a:t>Advice applies to clauses as well as full sentences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6359</TotalTime>
  <Words>2402</Words>
  <Application>Microsoft Macintosh PowerPoint</Application>
  <PresentationFormat>On-screen Show (4:3)</PresentationFormat>
  <Paragraphs>190</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Calibri</vt:lpstr>
      <vt:lpstr>Calibri Light</vt:lpstr>
      <vt:lpstr>Wingdings</vt:lpstr>
      <vt:lpstr>Office Theme</vt:lpstr>
      <vt:lpstr>Writing and Understanding</vt:lpstr>
      <vt:lpstr>Reveal Ideas, Don’t Hide Them</vt:lpstr>
      <vt:lpstr>Another Example</vt:lpstr>
      <vt:lpstr>Fazzari’s Law:  Writing is Research</vt:lpstr>
      <vt:lpstr>Correctness and Choice</vt:lpstr>
      <vt:lpstr>Example 1:  Expressing Contrast</vt:lpstr>
      <vt:lpstr>Example 2:  Split Infinitive</vt:lpstr>
      <vt:lpstr>Rules to Follow</vt:lpstr>
      <vt:lpstr>Characters and Actions</vt:lpstr>
      <vt:lpstr>Actions and Characters:  Example 1</vt:lpstr>
      <vt:lpstr>Actions and Characters:  Example 2</vt:lpstr>
      <vt:lpstr>Actions and Characters:  Example 3</vt:lpstr>
      <vt:lpstr>Actions and Characters: Example 4</vt:lpstr>
      <vt:lpstr>It Can Be Done!</vt:lpstr>
      <vt:lpstr>Nominalization:  Hiding Actions in Nouns</vt:lpstr>
      <vt:lpstr>Another Nominalization Example</vt:lpstr>
      <vt:lpstr>Awkward Actions – Inefficient Sentences</vt:lpstr>
      <vt:lpstr>Techniques Apply in “Real World!”</vt:lpstr>
      <vt:lpstr>Passive Voice Verbs</vt:lpstr>
      <vt:lpstr>Another SF Example</vt:lpstr>
      <vt:lpstr>Precision and Accuracy in Word Choice</vt:lpstr>
      <vt:lpstr>Content:  Logic and Causation</vt:lpstr>
      <vt:lpstr>Finish Your Points</vt:lpstr>
      <vt:lpstr>Support Your Assertions</vt:lpstr>
      <vt:lpstr>Make Words Count - 1</vt:lpstr>
      <vt:lpstr>Make Words Count - 2</vt:lpstr>
      <vt:lpstr>Think About Your Audience</vt:lpstr>
    </vt:vector>
  </TitlesOfParts>
  <Company>Department of Economics @ Washington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as Choice</dc:title>
  <dc:creator>Steve Fazzari</dc:creator>
  <cp:lastModifiedBy>Fazzari, Steven</cp:lastModifiedBy>
  <cp:revision>64</cp:revision>
  <dcterms:created xsi:type="dcterms:W3CDTF">2018-02-13T20:20:18Z</dcterms:created>
  <dcterms:modified xsi:type="dcterms:W3CDTF">2019-02-11T02:23:25Z</dcterms:modified>
</cp:coreProperties>
</file>