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271" r:id="rId3"/>
    <p:sldId id="276" r:id="rId4"/>
    <p:sldId id="290" r:id="rId5"/>
    <p:sldId id="291" r:id="rId6"/>
    <p:sldId id="260" r:id="rId7"/>
    <p:sldId id="268" r:id="rId8"/>
    <p:sldId id="273" r:id="rId9"/>
    <p:sldId id="269" r:id="rId10"/>
    <p:sldId id="275" r:id="rId11"/>
    <p:sldId id="272" r:id="rId12"/>
    <p:sldId id="274" r:id="rId13"/>
    <p:sldId id="279" r:id="rId14"/>
    <p:sldId id="280" r:id="rId15"/>
    <p:sldId id="281" r:id="rId16"/>
    <p:sldId id="282" r:id="rId17"/>
    <p:sldId id="283" r:id="rId18"/>
    <p:sldId id="284" r:id="rId19"/>
    <p:sldId id="285" r:id="rId20"/>
    <p:sldId id="287" r:id="rId21"/>
    <p:sldId id="292" r:id="rId22"/>
    <p:sldId id="288" r:id="rId23"/>
    <p:sldId id="293" r:id="rId24"/>
    <p:sldId id="29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417"/>
    <a:srgbClr val="6C7373"/>
    <a:srgbClr val="E1E1E1"/>
    <a:srgbClr val="566568"/>
    <a:srgbClr val="C41039"/>
    <a:srgbClr val="69787B"/>
    <a:srgbClr val="69780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7" autoAdjust="0"/>
    <p:restoredTop sz="94613" autoAdjust="0"/>
  </p:normalViewPr>
  <p:slideViewPr>
    <p:cSldViewPr snapToGrid="0" snapToObjects="1">
      <p:cViewPr varScale="1">
        <p:scale>
          <a:sx n="87" d="100"/>
          <a:sy n="87" d="100"/>
        </p:scale>
        <p:origin x="302" y="72"/>
      </p:cViewPr>
      <p:guideLst>
        <p:guide orient="horz" pos="2160"/>
        <p:guide pos="3840"/>
      </p:guideLst>
    </p:cSldViewPr>
  </p:slideViewPr>
  <p:outlineViewPr>
    <p:cViewPr>
      <p:scale>
        <a:sx n="33" d="100"/>
        <a:sy n="33" d="100"/>
      </p:scale>
      <p:origin x="0" y="-29880"/>
    </p:cViewPr>
  </p:outlineViewPr>
  <p:notesTextViewPr>
    <p:cViewPr>
      <p:scale>
        <a:sx n="100" d="100"/>
        <a:sy n="100" d="100"/>
      </p:scale>
      <p:origin x="0" y="0"/>
    </p:cViewPr>
  </p:notesTextViewPr>
  <p:sorterViewPr>
    <p:cViewPr>
      <p:scale>
        <a:sx n="66" d="100"/>
        <a:sy n="66" d="100"/>
      </p:scale>
      <p:origin x="0" y="-9682"/>
    </p:cViewPr>
  </p:sorterViewPr>
  <p:notesViewPr>
    <p:cSldViewPr snapToGrid="0" snapToObjects="1">
      <p:cViewPr varScale="1">
        <p:scale>
          <a:sx n="64" d="100"/>
          <a:sy n="64" d="100"/>
        </p:scale>
        <p:origin x="893"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3/26/2019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1</a:t>
            </a:fld>
            <a:endParaRPr lang="en-US"/>
          </a:p>
        </p:txBody>
      </p:sp>
    </p:spTree>
    <p:extLst>
      <p:ext uri="{BB962C8B-B14F-4D97-AF65-F5344CB8AC3E}">
        <p14:creationId xmlns:p14="http://schemas.microsoft.com/office/powerpoint/2010/main" val="61841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10</a:t>
            </a:fld>
            <a:endParaRPr lang="en-US"/>
          </a:p>
        </p:txBody>
      </p:sp>
    </p:spTree>
    <p:extLst>
      <p:ext uri="{BB962C8B-B14F-4D97-AF65-F5344CB8AC3E}">
        <p14:creationId xmlns:p14="http://schemas.microsoft.com/office/powerpoint/2010/main" val="88252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11</a:t>
            </a:fld>
            <a:endParaRPr lang="en-US"/>
          </a:p>
        </p:txBody>
      </p:sp>
    </p:spTree>
    <p:extLst>
      <p:ext uri="{BB962C8B-B14F-4D97-AF65-F5344CB8AC3E}">
        <p14:creationId xmlns:p14="http://schemas.microsoft.com/office/powerpoint/2010/main" val="234739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8380D64-6F43-4C4D-BE6A-3F3482AA5165}" type="slidenum">
              <a:rPr lang="en-US" smtClean="0"/>
              <a:t>12</a:t>
            </a:fld>
            <a:endParaRPr lang="en-US"/>
          </a:p>
        </p:txBody>
      </p:sp>
    </p:spTree>
    <p:extLst>
      <p:ext uri="{BB962C8B-B14F-4D97-AF65-F5344CB8AC3E}">
        <p14:creationId xmlns:p14="http://schemas.microsoft.com/office/powerpoint/2010/main" val="587897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13</a:t>
            </a:fld>
            <a:endParaRPr lang="en-US"/>
          </a:p>
        </p:txBody>
      </p:sp>
    </p:spTree>
    <p:extLst>
      <p:ext uri="{BB962C8B-B14F-4D97-AF65-F5344CB8AC3E}">
        <p14:creationId xmlns:p14="http://schemas.microsoft.com/office/powerpoint/2010/main" val="241370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14</a:t>
            </a:fld>
            <a:endParaRPr lang="en-US"/>
          </a:p>
        </p:txBody>
      </p:sp>
    </p:spTree>
    <p:extLst>
      <p:ext uri="{BB962C8B-B14F-4D97-AF65-F5344CB8AC3E}">
        <p14:creationId xmlns:p14="http://schemas.microsoft.com/office/powerpoint/2010/main" val="227178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15</a:t>
            </a:fld>
            <a:endParaRPr lang="en-US"/>
          </a:p>
        </p:txBody>
      </p:sp>
    </p:spTree>
    <p:extLst>
      <p:ext uri="{BB962C8B-B14F-4D97-AF65-F5344CB8AC3E}">
        <p14:creationId xmlns:p14="http://schemas.microsoft.com/office/powerpoint/2010/main" val="378144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16</a:t>
            </a:fld>
            <a:endParaRPr lang="en-US"/>
          </a:p>
        </p:txBody>
      </p:sp>
    </p:spTree>
    <p:extLst>
      <p:ext uri="{BB962C8B-B14F-4D97-AF65-F5344CB8AC3E}">
        <p14:creationId xmlns:p14="http://schemas.microsoft.com/office/powerpoint/2010/main" val="126204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17</a:t>
            </a:fld>
            <a:endParaRPr lang="en-US"/>
          </a:p>
        </p:txBody>
      </p:sp>
    </p:spTree>
    <p:extLst>
      <p:ext uri="{BB962C8B-B14F-4D97-AF65-F5344CB8AC3E}">
        <p14:creationId xmlns:p14="http://schemas.microsoft.com/office/powerpoint/2010/main" val="255285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18</a:t>
            </a:fld>
            <a:endParaRPr lang="en-US"/>
          </a:p>
        </p:txBody>
      </p:sp>
    </p:spTree>
    <p:extLst>
      <p:ext uri="{BB962C8B-B14F-4D97-AF65-F5344CB8AC3E}">
        <p14:creationId xmlns:p14="http://schemas.microsoft.com/office/powerpoint/2010/main" val="255300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19</a:t>
            </a:fld>
            <a:endParaRPr lang="en-US"/>
          </a:p>
        </p:txBody>
      </p:sp>
    </p:spTree>
    <p:extLst>
      <p:ext uri="{BB962C8B-B14F-4D97-AF65-F5344CB8AC3E}">
        <p14:creationId xmlns:p14="http://schemas.microsoft.com/office/powerpoint/2010/main" val="257021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2</a:t>
            </a:fld>
            <a:endParaRPr lang="en-US"/>
          </a:p>
        </p:txBody>
      </p:sp>
    </p:spTree>
    <p:extLst>
      <p:ext uri="{BB962C8B-B14F-4D97-AF65-F5344CB8AC3E}">
        <p14:creationId xmlns:p14="http://schemas.microsoft.com/office/powerpoint/2010/main" val="2097269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20</a:t>
            </a:fld>
            <a:endParaRPr lang="en-US"/>
          </a:p>
        </p:txBody>
      </p:sp>
    </p:spTree>
    <p:extLst>
      <p:ext uri="{BB962C8B-B14F-4D97-AF65-F5344CB8AC3E}">
        <p14:creationId xmlns:p14="http://schemas.microsoft.com/office/powerpoint/2010/main" val="231391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21</a:t>
            </a:fld>
            <a:endParaRPr lang="en-US"/>
          </a:p>
        </p:txBody>
      </p:sp>
    </p:spTree>
    <p:extLst>
      <p:ext uri="{BB962C8B-B14F-4D97-AF65-F5344CB8AC3E}">
        <p14:creationId xmlns:p14="http://schemas.microsoft.com/office/powerpoint/2010/main" val="168544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22</a:t>
            </a:fld>
            <a:endParaRPr lang="en-US"/>
          </a:p>
        </p:txBody>
      </p:sp>
    </p:spTree>
    <p:extLst>
      <p:ext uri="{BB962C8B-B14F-4D97-AF65-F5344CB8AC3E}">
        <p14:creationId xmlns:p14="http://schemas.microsoft.com/office/powerpoint/2010/main" val="387416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3</a:t>
            </a:fld>
            <a:endParaRPr lang="en-US"/>
          </a:p>
        </p:txBody>
      </p:sp>
    </p:spTree>
    <p:extLst>
      <p:ext uri="{BB962C8B-B14F-4D97-AF65-F5344CB8AC3E}">
        <p14:creationId xmlns:p14="http://schemas.microsoft.com/office/powerpoint/2010/main" val="1731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4</a:t>
            </a:fld>
            <a:endParaRPr lang="en-US"/>
          </a:p>
        </p:txBody>
      </p:sp>
    </p:spTree>
    <p:extLst>
      <p:ext uri="{BB962C8B-B14F-4D97-AF65-F5344CB8AC3E}">
        <p14:creationId xmlns:p14="http://schemas.microsoft.com/office/powerpoint/2010/main" val="290664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5</a:t>
            </a:fld>
            <a:endParaRPr lang="en-US"/>
          </a:p>
        </p:txBody>
      </p:sp>
    </p:spTree>
    <p:extLst>
      <p:ext uri="{BB962C8B-B14F-4D97-AF65-F5344CB8AC3E}">
        <p14:creationId xmlns:p14="http://schemas.microsoft.com/office/powerpoint/2010/main" val="165803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6</a:t>
            </a:fld>
            <a:endParaRPr lang="en-US"/>
          </a:p>
        </p:txBody>
      </p:sp>
    </p:spTree>
    <p:extLst>
      <p:ext uri="{BB962C8B-B14F-4D97-AF65-F5344CB8AC3E}">
        <p14:creationId xmlns:p14="http://schemas.microsoft.com/office/powerpoint/2010/main" val="37549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7</a:t>
            </a:fld>
            <a:endParaRPr lang="en-US"/>
          </a:p>
        </p:txBody>
      </p:sp>
    </p:spTree>
    <p:extLst>
      <p:ext uri="{BB962C8B-B14F-4D97-AF65-F5344CB8AC3E}">
        <p14:creationId xmlns:p14="http://schemas.microsoft.com/office/powerpoint/2010/main" val="69619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8</a:t>
            </a:fld>
            <a:endParaRPr lang="en-US"/>
          </a:p>
        </p:txBody>
      </p:sp>
    </p:spTree>
    <p:extLst>
      <p:ext uri="{BB962C8B-B14F-4D97-AF65-F5344CB8AC3E}">
        <p14:creationId xmlns:p14="http://schemas.microsoft.com/office/powerpoint/2010/main" val="236710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9</a:t>
            </a:fld>
            <a:endParaRPr lang="en-US"/>
          </a:p>
        </p:txBody>
      </p:sp>
    </p:spTree>
    <p:extLst>
      <p:ext uri="{BB962C8B-B14F-4D97-AF65-F5344CB8AC3E}">
        <p14:creationId xmlns:p14="http://schemas.microsoft.com/office/powerpoint/2010/main" val="54698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3963" y="437444"/>
            <a:ext cx="1060704"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0" y="228600"/>
            <a:ext cx="115824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2937" y="437444"/>
            <a:ext cx="9649953"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58519" y="1600200"/>
            <a:ext cx="10856148"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Web_accessibilit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washingtonpost.com/local/education/why-uc-berkeley-is-restricting-access-to-thousands-of-online-lecture-videos/2017/03/15/074e382a-08c0-11e7-a15f-a58d4a988474_story.html?utm_term=.41dd5d0db577#comme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ave.webaim.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TR/WCA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ection508.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311" y="1790700"/>
            <a:ext cx="6650503" cy="1680135"/>
          </a:xfrm>
        </p:spPr>
        <p:txBody>
          <a:bodyPr/>
          <a:lstStyle/>
          <a:p>
            <a:r>
              <a:rPr lang="en-US" sz="4000" dirty="0"/>
              <a:t>What is Web Accessibility?</a:t>
            </a:r>
          </a:p>
        </p:txBody>
      </p:sp>
      <p:sp>
        <p:nvSpPr>
          <p:cNvPr id="3" name="Subtitle 2"/>
          <p:cNvSpPr>
            <a:spLocks noGrp="1"/>
          </p:cNvSpPr>
          <p:nvPr>
            <p:ph type="subTitle" idx="1"/>
          </p:nvPr>
        </p:nvSpPr>
        <p:spPr>
          <a:xfrm>
            <a:off x="734310" y="4384176"/>
            <a:ext cx="6804626" cy="1209227"/>
          </a:xfrm>
        </p:spPr>
        <p:txBody>
          <a:bodyPr>
            <a:normAutofit/>
          </a:bodyPr>
          <a:lstStyle/>
          <a:p>
            <a:r>
              <a:rPr lang="en-US" dirty="0"/>
              <a:t>WashU Web Accessibility Users Group</a:t>
            </a:r>
          </a:p>
          <a:p>
            <a:r>
              <a:rPr lang="en-US" dirty="0"/>
              <a:t>February 2019</a:t>
            </a:r>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 (May 1999)</a:t>
            </a:r>
          </a:p>
          <a:p>
            <a:r>
              <a:rPr lang="en-US" dirty="0"/>
              <a:t>2.0 (December 2008)</a:t>
            </a:r>
          </a:p>
          <a:p>
            <a:r>
              <a:rPr lang="en-US" dirty="0"/>
              <a:t>2.1 (June 2018)</a:t>
            </a:r>
          </a:p>
          <a:p>
            <a:endParaRPr lang="en-US" dirty="0"/>
          </a:p>
          <a:p>
            <a:r>
              <a:rPr lang="en-US" dirty="0"/>
              <a:t>17 additional success criteria added to existing WCAG 2.0.</a:t>
            </a:r>
          </a:p>
          <a:p>
            <a:r>
              <a:rPr lang="en-US" dirty="0"/>
              <a:t>Implemented in 2018</a:t>
            </a:r>
          </a:p>
          <a:p>
            <a:endParaRPr lang="en-US" dirty="0"/>
          </a:p>
          <a:p>
            <a:r>
              <a:rPr lang="en-US" dirty="0">
                <a:hlinkClick r:id="rId3"/>
              </a:rPr>
              <a:t>Web Content Accessibility Guidelines (WCAG) 2.1</a:t>
            </a:r>
            <a:endParaRPr lang="en-US" dirty="0"/>
          </a:p>
          <a:p>
            <a:endParaRPr lang="en-US" dirty="0"/>
          </a:p>
        </p:txBody>
      </p:sp>
      <p:sp>
        <p:nvSpPr>
          <p:cNvPr id="3" name="Title 2"/>
          <p:cNvSpPr>
            <a:spLocks noGrp="1"/>
          </p:cNvSpPr>
          <p:nvPr>
            <p:ph type="title"/>
          </p:nvPr>
        </p:nvSpPr>
        <p:spPr/>
        <p:txBody>
          <a:bodyPr/>
          <a:lstStyle/>
          <a:p>
            <a:r>
              <a:rPr lang="en-US" dirty="0"/>
              <a:t>WCAG History</a:t>
            </a:r>
          </a:p>
        </p:txBody>
      </p:sp>
    </p:spTree>
    <p:extLst>
      <p:ext uri="{BB962C8B-B14F-4D97-AF65-F5344CB8AC3E}">
        <p14:creationId xmlns:p14="http://schemas.microsoft.com/office/powerpoint/2010/main" val="14080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Visual</a:t>
            </a:r>
          </a:p>
          <a:p>
            <a:r>
              <a:rPr lang="en-US" dirty="0"/>
              <a:t>Auditory</a:t>
            </a:r>
          </a:p>
          <a:p>
            <a:r>
              <a:rPr lang="en-US" dirty="0"/>
              <a:t>Physical</a:t>
            </a:r>
          </a:p>
          <a:p>
            <a:r>
              <a:rPr lang="en-US" dirty="0"/>
              <a:t>Cognitive</a:t>
            </a:r>
          </a:p>
          <a:p>
            <a:r>
              <a:rPr lang="en-US" dirty="0"/>
              <a:t>Speech</a:t>
            </a:r>
          </a:p>
        </p:txBody>
      </p:sp>
      <p:sp>
        <p:nvSpPr>
          <p:cNvPr id="3" name="Title 2"/>
          <p:cNvSpPr>
            <a:spLocks noGrp="1"/>
          </p:cNvSpPr>
          <p:nvPr>
            <p:ph type="title"/>
          </p:nvPr>
        </p:nvSpPr>
        <p:spPr/>
        <p:txBody>
          <a:bodyPr/>
          <a:lstStyle/>
          <a:p>
            <a:r>
              <a:rPr lang="en-US" dirty="0"/>
              <a:t>Spectrum of Disabilities	</a:t>
            </a:r>
          </a:p>
        </p:txBody>
      </p:sp>
    </p:spTree>
    <p:extLst>
      <p:ext uri="{BB962C8B-B14F-4D97-AF65-F5344CB8AC3E}">
        <p14:creationId xmlns:p14="http://schemas.microsoft.com/office/powerpoint/2010/main" val="5628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Disabilities</a:t>
            </a:r>
          </a:p>
        </p:txBody>
      </p:sp>
      <p:sp>
        <p:nvSpPr>
          <p:cNvPr id="2" name="Content Placeholder 1"/>
          <p:cNvSpPr>
            <a:spLocks noGrp="1"/>
          </p:cNvSpPr>
          <p:nvPr>
            <p:ph idx="1"/>
          </p:nvPr>
        </p:nvSpPr>
        <p:spPr/>
        <p:txBody>
          <a:bodyPr/>
          <a:lstStyle/>
          <a:p>
            <a:endParaRPr lang="en-US" dirty="0"/>
          </a:p>
          <a:p>
            <a:r>
              <a:rPr lang="en-US" dirty="0"/>
              <a:t>Low vision</a:t>
            </a:r>
          </a:p>
          <a:p>
            <a:pPr lvl="1"/>
            <a:r>
              <a:rPr lang="en-US" dirty="0"/>
              <a:t>Partial sight</a:t>
            </a:r>
          </a:p>
          <a:p>
            <a:pPr lvl="1"/>
            <a:r>
              <a:rPr lang="en-US" dirty="0"/>
              <a:t>Poor acuity </a:t>
            </a:r>
          </a:p>
          <a:p>
            <a:pPr lvl="1"/>
            <a:r>
              <a:rPr lang="en-US" dirty="0"/>
              <a:t>Tunnel vision</a:t>
            </a:r>
          </a:p>
          <a:p>
            <a:pPr lvl="1"/>
            <a:r>
              <a:rPr lang="en-US" dirty="0"/>
              <a:t>Clouded vision</a:t>
            </a:r>
          </a:p>
          <a:p>
            <a:r>
              <a:rPr lang="en-US" dirty="0"/>
              <a:t>Color blindness</a:t>
            </a:r>
          </a:p>
          <a:p>
            <a:r>
              <a:rPr lang="en-US" dirty="0"/>
              <a:t>Blindness</a:t>
            </a:r>
          </a:p>
          <a:p>
            <a:pPr lvl="1"/>
            <a:endParaRPr lang="en-US" dirty="0"/>
          </a:p>
        </p:txBody>
      </p:sp>
      <p:pic>
        <p:nvPicPr>
          <p:cNvPr id="4" name="Picture 3" title="Color blind sample test"/>
          <p:cNvPicPr>
            <a:picLocks noChangeAspect="1"/>
          </p:cNvPicPr>
          <p:nvPr/>
        </p:nvPicPr>
        <p:blipFill>
          <a:blip r:embed="rId3"/>
          <a:stretch>
            <a:fillRect/>
          </a:stretch>
        </p:blipFill>
        <p:spPr>
          <a:xfrm>
            <a:off x="5969871" y="1417638"/>
            <a:ext cx="5006103" cy="5048250"/>
          </a:xfrm>
          <a:prstGeom prst="rect">
            <a:avLst/>
          </a:prstGeom>
        </p:spPr>
      </p:pic>
    </p:spTree>
    <p:extLst>
      <p:ext uri="{BB962C8B-B14F-4D97-AF65-F5344CB8AC3E}">
        <p14:creationId xmlns:p14="http://schemas.microsoft.com/office/powerpoint/2010/main" val="1391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Images &amp; controls should have equivalent text alternatives</a:t>
            </a:r>
          </a:p>
          <a:p>
            <a:r>
              <a:rPr lang="en-US" dirty="0"/>
              <a:t>Text, images &amp; page layouts can be resized without losing information.</a:t>
            </a:r>
          </a:p>
          <a:p>
            <a:r>
              <a:rPr lang="en-US" dirty="0"/>
              <a:t>Video content has text or audio alternatives, or audio-description track.</a:t>
            </a:r>
          </a:p>
          <a:p>
            <a:r>
              <a:rPr lang="en-US" dirty="0"/>
              <a:t>Text and images have sufficient contrast between foreground and background color.</a:t>
            </a:r>
          </a:p>
          <a:p>
            <a:r>
              <a:rPr lang="en-US" dirty="0"/>
              <a:t>Provide consistent, predictable navigation.</a:t>
            </a:r>
          </a:p>
          <a:p>
            <a:r>
              <a:rPr lang="en-US" dirty="0"/>
              <a:t>Avoid using color alone to identify links or controls.</a:t>
            </a:r>
          </a:p>
          <a:p>
            <a:endParaRPr lang="en-US" dirty="0"/>
          </a:p>
        </p:txBody>
      </p:sp>
      <p:sp>
        <p:nvSpPr>
          <p:cNvPr id="3" name="Title 2"/>
          <p:cNvSpPr>
            <a:spLocks noGrp="1"/>
          </p:cNvSpPr>
          <p:nvPr>
            <p:ph type="title"/>
          </p:nvPr>
        </p:nvSpPr>
        <p:spPr/>
        <p:txBody>
          <a:bodyPr/>
          <a:lstStyle/>
          <a:p>
            <a:r>
              <a:rPr lang="en-US" dirty="0"/>
              <a:t>Examples of Good Practice for Visual Disabilities</a:t>
            </a:r>
          </a:p>
        </p:txBody>
      </p:sp>
    </p:spTree>
    <p:extLst>
      <p:ext uri="{BB962C8B-B14F-4D97-AF65-F5344CB8AC3E}">
        <p14:creationId xmlns:p14="http://schemas.microsoft.com/office/powerpoint/2010/main" val="19422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Hard of hearing </a:t>
            </a:r>
          </a:p>
          <a:p>
            <a:r>
              <a:rPr lang="en-US" dirty="0"/>
              <a:t>Deafness</a:t>
            </a:r>
          </a:p>
        </p:txBody>
      </p:sp>
      <p:sp>
        <p:nvSpPr>
          <p:cNvPr id="3" name="Title 2"/>
          <p:cNvSpPr>
            <a:spLocks noGrp="1"/>
          </p:cNvSpPr>
          <p:nvPr>
            <p:ph type="title"/>
          </p:nvPr>
        </p:nvSpPr>
        <p:spPr/>
        <p:txBody>
          <a:bodyPr/>
          <a:lstStyle/>
          <a:p>
            <a:r>
              <a:rPr lang="en-US" dirty="0"/>
              <a:t>Auditory Disabilities	</a:t>
            </a:r>
          </a:p>
        </p:txBody>
      </p:sp>
    </p:spTree>
    <p:extLst>
      <p:ext uri="{BB962C8B-B14F-4D97-AF65-F5344CB8AC3E}">
        <p14:creationId xmlns:p14="http://schemas.microsoft.com/office/powerpoint/2010/main" val="206463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 captions or transcripts for audio content, including videos.</a:t>
            </a:r>
          </a:p>
          <a:p>
            <a:r>
              <a:rPr lang="en-US" dirty="0"/>
              <a:t>Media players provide volume controls.</a:t>
            </a:r>
          </a:p>
          <a:p>
            <a:r>
              <a:rPr lang="en-US" dirty="0"/>
              <a:t>Media players provide options to adjust caption text size and colors.</a:t>
            </a:r>
          </a:p>
          <a:p>
            <a:r>
              <a:rPr lang="en-US" dirty="0"/>
              <a:t>No interactions that rely on using voice only.</a:t>
            </a:r>
          </a:p>
          <a:p>
            <a:endParaRPr lang="en-US" dirty="0"/>
          </a:p>
        </p:txBody>
      </p:sp>
      <p:sp>
        <p:nvSpPr>
          <p:cNvPr id="3" name="Title 2"/>
          <p:cNvSpPr>
            <a:spLocks noGrp="1"/>
          </p:cNvSpPr>
          <p:nvPr>
            <p:ph type="title"/>
          </p:nvPr>
        </p:nvSpPr>
        <p:spPr/>
        <p:txBody>
          <a:bodyPr/>
          <a:lstStyle/>
          <a:p>
            <a:r>
              <a:rPr lang="en-US" dirty="0"/>
              <a:t>Examples of good practice for auditory disabilities </a:t>
            </a:r>
          </a:p>
        </p:txBody>
      </p:sp>
    </p:spTree>
    <p:extLst>
      <p:ext uri="{BB962C8B-B14F-4D97-AF65-F5344CB8AC3E}">
        <p14:creationId xmlns:p14="http://schemas.microsoft.com/office/powerpoint/2010/main" val="19719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Amputation</a:t>
            </a:r>
          </a:p>
          <a:p>
            <a:r>
              <a:rPr lang="en-US" dirty="0"/>
              <a:t>Arthritis</a:t>
            </a:r>
          </a:p>
          <a:p>
            <a:r>
              <a:rPr lang="en-US" dirty="0"/>
              <a:t>Fibromyalgia</a:t>
            </a:r>
          </a:p>
          <a:p>
            <a:r>
              <a:rPr lang="en-US" dirty="0"/>
              <a:t>Rheumatism</a:t>
            </a:r>
          </a:p>
          <a:p>
            <a:r>
              <a:rPr lang="en-US" dirty="0"/>
              <a:t>Muscular dystrophy</a:t>
            </a:r>
          </a:p>
          <a:p>
            <a:r>
              <a:rPr lang="en-US" dirty="0"/>
              <a:t>Repetitive stress injury</a:t>
            </a:r>
          </a:p>
          <a:p>
            <a:r>
              <a:rPr lang="en-US" dirty="0"/>
              <a:t>Tremors and spasms</a:t>
            </a:r>
          </a:p>
          <a:p>
            <a:r>
              <a:rPr lang="en-US" dirty="0"/>
              <a:t>Quadriplegia</a:t>
            </a:r>
          </a:p>
        </p:txBody>
      </p:sp>
      <p:sp>
        <p:nvSpPr>
          <p:cNvPr id="3" name="Title 2"/>
          <p:cNvSpPr>
            <a:spLocks noGrp="1"/>
          </p:cNvSpPr>
          <p:nvPr>
            <p:ph type="title"/>
          </p:nvPr>
        </p:nvSpPr>
        <p:spPr/>
        <p:txBody>
          <a:bodyPr/>
          <a:lstStyle/>
          <a:p>
            <a:r>
              <a:rPr lang="en-US" dirty="0"/>
              <a:t>Examples of Physical Disabilities</a:t>
            </a:r>
          </a:p>
        </p:txBody>
      </p:sp>
    </p:spTree>
    <p:extLst>
      <p:ext uri="{BB962C8B-B14F-4D97-AF65-F5344CB8AC3E}">
        <p14:creationId xmlns:p14="http://schemas.microsoft.com/office/powerpoint/2010/main" val="154890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 full keyboard support</a:t>
            </a:r>
          </a:p>
          <a:p>
            <a:pPr lvl="1"/>
            <a:r>
              <a:rPr lang="en-US" dirty="0"/>
              <a:t>All links, menu items, controls accessible via keyboard (Tab, </a:t>
            </a:r>
            <a:r>
              <a:rPr lang="en-US" dirty="0" err="1"/>
              <a:t>Shift+Tab</a:t>
            </a:r>
            <a:r>
              <a:rPr lang="en-US" dirty="0"/>
              <a:t>, &amp; Return keys)</a:t>
            </a:r>
          </a:p>
          <a:p>
            <a:pPr lvl="1"/>
            <a:r>
              <a:rPr lang="en-US" dirty="0"/>
              <a:t>No keyboard traps</a:t>
            </a:r>
          </a:p>
          <a:p>
            <a:r>
              <a:rPr lang="en-US" dirty="0"/>
              <a:t>Provide sufficient time to complete tasks.</a:t>
            </a:r>
          </a:p>
          <a:p>
            <a:r>
              <a:rPr lang="en-US" dirty="0"/>
              <a:t>Provide consistent, predictable, simple navigation and page functions.</a:t>
            </a:r>
          </a:p>
          <a:p>
            <a:r>
              <a:rPr lang="en-US" dirty="0"/>
              <a:t>Link targets, buttons should be of sufficient size.</a:t>
            </a:r>
          </a:p>
          <a:p>
            <a:r>
              <a:rPr lang="en-US" dirty="0"/>
              <a:t>Keyboard focus indicator is visible</a:t>
            </a:r>
          </a:p>
        </p:txBody>
      </p:sp>
      <p:sp>
        <p:nvSpPr>
          <p:cNvPr id="3" name="Title 2"/>
          <p:cNvSpPr>
            <a:spLocks noGrp="1"/>
          </p:cNvSpPr>
          <p:nvPr>
            <p:ph type="title"/>
          </p:nvPr>
        </p:nvSpPr>
        <p:spPr/>
        <p:txBody>
          <a:bodyPr/>
          <a:lstStyle/>
          <a:p>
            <a:r>
              <a:rPr lang="en-US" dirty="0"/>
              <a:t>Good practice for physical disabilities</a:t>
            </a:r>
          </a:p>
        </p:txBody>
      </p:sp>
    </p:spTree>
    <p:extLst>
      <p:ext uri="{BB962C8B-B14F-4D97-AF65-F5344CB8AC3E}">
        <p14:creationId xmlns:p14="http://schemas.microsoft.com/office/powerpoint/2010/main" val="545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Attention deficit hyperactivity disorder (ADHD)</a:t>
            </a:r>
          </a:p>
          <a:p>
            <a:r>
              <a:rPr lang="en-US" dirty="0"/>
              <a:t>Autism spectrum disorder (ASD)</a:t>
            </a:r>
          </a:p>
          <a:p>
            <a:r>
              <a:rPr lang="en-US" dirty="0"/>
              <a:t>Memory impairments</a:t>
            </a:r>
          </a:p>
          <a:p>
            <a:r>
              <a:rPr lang="en-US" dirty="0"/>
              <a:t>Multiple sclerosis</a:t>
            </a:r>
          </a:p>
          <a:p>
            <a:r>
              <a:rPr lang="en-US" dirty="0"/>
              <a:t>Perceptual or learning disorders</a:t>
            </a:r>
          </a:p>
          <a:p>
            <a:r>
              <a:rPr lang="en-US" dirty="0"/>
              <a:t>Seizure disorders</a:t>
            </a:r>
          </a:p>
          <a:p>
            <a:endParaRPr lang="en-US" dirty="0"/>
          </a:p>
        </p:txBody>
      </p:sp>
      <p:sp>
        <p:nvSpPr>
          <p:cNvPr id="3" name="Title 2"/>
          <p:cNvSpPr>
            <a:spLocks noGrp="1"/>
          </p:cNvSpPr>
          <p:nvPr>
            <p:ph type="title"/>
          </p:nvPr>
        </p:nvSpPr>
        <p:spPr/>
        <p:txBody>
          <a:bodyPr/>
          <a:lstStyle/>
          <a:p>
            <a:r>
              <a:rPr lang="en-US" dirty="0"/>
              <a:t>Examples of cognitive disabilities</a:t>
            </a:r>
          </a:p>
        </p:txBody>
      </p:sp>
    </p:spTree>
    <p:extLst>
      <p:ext uri="{BB962C8B-B14F-4D97-AF65-F5344CB8AC3E}">
        <p14:creationId xmlns:p14="http://schemas.microsoft.com/office/powerpoint/2010/main" val="8622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 simple navigation and page layouts that are easy to understand and use.</a:t>
            </a:r>
          </a:p>
          <a:p>
            <a:r>
              <a:rPr lang="en-US" dirty="0"/>
              <a:t>Avoid, when possible, complex sentences that are difficult to read or unusual words.</a:t>
            </a:r>
          </a:p>
          <a:p>
            <a:r>
              <a:rPr lang="en-US" dirty="0"/>
              <a:t>Avoid moving, blinking, or flickering content. Or provide method to disable.</a:t>
            </a:r>
          </a:p>
          <a:p>
            <a:r>
              <a:rPr lang="en-US" dirty="0"/>
              <a:t>Video, animations, or audio content can be paused or stopped.</a:t>
            </a:r>
          </a:p>
          <a:p>
            <a:r>
              <a:rPr lang="en-US" dirty="0"/>
              <a:t>Simple text is supplemented by images, graphs, or illustrations.</a:t>
            </a:r>
          </a:p>
          <a:p>
            <a:endParaRPr lang="en-US" dirty="0"/>
          </a:p>
        </p:txBody>
      </p:sp>
      <p:sp>
        <p:nvSpPr>
          <p:cNvPr id="3" name="Title 2"/>
          <p:cNvSpPr>
            <a:spLocks noGrp="1"/>
          </p:cNvSpPr>
          <p:nvPr>
            <p:ph type="title"/>
          </p:nvPr>
        </p:nvSpPr>
        <p:spPr/>
        <p:txBody>
          <a:bodyPr/>
          <a:lstStyle/>
          <a:p>
            <a:r>
              <a:rPr lang="en-US" dirty="0"/>
              <a:t>Good practice for cognitive disorders</a:t>
            </a:r>
          </a:p>
        </p:txBody>
      </p:sp>
    </p:spTree>
    <p:extLst>
      <p:ext uri="{BB962C8B-B14F-4D97-AF65-F5344CB8AC3E}">
        <p14:creationId xmlns:p14="http://schemas.microsoft.com/office/powerpoint/2010/main" val="33128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dirty="0"/>
              <a:t>The inclusive practice of removing barriers that prevent interaction with, or access to, websites by people with disabilities.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3"/>
              </a:rPr>
              <a:t>Web accessibility - Wikipedia</a:t>
            </a:r>
            <a:endParaRPr lang="en-US" dirty="0"/>
          </a:p>
        </p:txBody>
      </p:sp>
      <p:sp>
        <p:nvSpPr>
          <p:cNvPr id="3" name="Title 2"/>
          <p:cNvSpPr>
            <a:spLocks noGrp="1"/>
          </p:cNvSpPr>
          <p:nvPr>
            <p:ph type="title"/>
          </p:nvPr>
        </p:nvSpPr>
        <p:spPr/>
        <p:txBody>
          <a:bodyPr/>
          <a:lstStyle/>
          <a:p>
            <a:r>
              <a:rPr lang="en-US" dirty="0"/>
              <a:t>What is ‘Accessibility’		</a:t>
            </a:r>
          </a:p>
        </p:txBody>
      </p:sp>
    </p:spTree>
    <p:extLst>
      <p:ext uri="{BB962C8B-B14F-4D97-AF65-F5344CB8AC3E}">
        <p14:creationId xmlns:p14="http://schemas.microsoft.com/office/powerpoint/2010/main" val="6533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519" y="546100"/>
            <a:ext cx="10593681" cy="5832122"/>
          </a:xfrm>
        </p:spPr>
        <p:txBody>
          <a:bodyPr/>
          <a:lstStyle/>
          <a:p>
            <a:pPr marL="0" indent="0">
              <a:buNone/>
            </a:pPr>
            <a:endParaRPr lang="en-US" sz="4000" dirty="0"/>
          </a:p>
          <a:p>
            <a:pPr marL="0" indent="0">
              <a:buNone/>
            </a:pPr>
            <a:endParaRPr lang="en-US" sz="4000" dirty="0"/>
          </a:p>
          <a:p>
            <a:pPr marL="0" indent="0">
              <a:buNone/>
            </a:pPr>
            <a:r>
              <a:rPr lang="en-US" sz="4000" dirty="0"/>
              <a:t>Your site can be compliant, yet inaccessible.</a:t>
            </a:r>
          </a:p>
          <a:p>
            <a:pPr marL="0" indent="0">
              <a:buNone/>
            </a:pPr>
            <a:endParaRPr lang="en-US" sz="4000" dirty="0"/>
          </a:p>
        </p:txBody>
      </p:sp>
      <p:sp>
        <p:nvSpPr>
          <p:cNvPr id="3" name="Title 2"/>
          <p:cNvSpPr>
            <a:spLocks noGrp="1"/>
          </p:cNvSpPr>
          <p:nvPr>
            <p:ph type="title"/>
          </p:nvPr>
        </p:nvSpPr>
        <p:spPr/>
        <p:txBody>
          <a:bodyPr/>
          <a:lstStyle/>
          <a:p>
            <a:r>
              <a:rPr lang="en-US" dirty="0"/>
              <a:t>Accessibility </a:t>
            </a:r>
            <a:r>
              <a:rPr lang="en-US" b="1" dirty="0"/>
              <a:t>&gt;</a:t>
            </a:r>
            <a:r>
              <a:rPr lang="en-US" dirty="0"/>
              <a:t> Compliance</a:t>
            </a:r>
          </a:p>
        </p:txBody>
      </p:sp>
    </p:spTree>
    <p:extLst>
      <p:ext uri="{BB962C8B-B14F-4D97-AF65-F5344CB8AC3E}">
        <p14:creationId xmlns:p14="http://schemas.microsoft.com/office/powerpoint/2010/main" val="17807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4081" y="394914"/>
            <a:ext cx="9584319" cy="231609"/>
          </a:xfrm>
        </p:spPr>
        <p:txBody>
          <a:bodyPr/>
          <a:lstStyle/>
          <a:p>
            <a:r>
              <a:rPr lang="en-US" sz="2800" dirty="0"/>
              <a:t>UC Berkeley Removes Online lectures</a:t>
            </a:r>
          </a:p>
        </p:txBody>
      </p:sp>
      <p:pic>
        <p:nvPicPr>
          <p:cNvPr id="4" name="Content Placeholder 3" title="UC Berkely YouTube home page"/>
          <p:cNvPicPr>
            <a:picLocks noGrp="1" noChangeAspect="1"/>
          </p:cNvPicPr>
          <p:nvPr>
            <p:ph idx="1"/>
          </p:nvPr>
        </p:nvPicPr>
        <p:blipFill>
          <a:blip r:embed="rId3"/>
          <a:stretch>
            <a:fillRect/>
          </a:stretch>
        </p:blipFill>
        <p:spPr>
          <a:xfrm>
            <a:off x="392999" y="840771"/>
            <a:ext cx="10154499" cy="2763666"/>
          </a:xfrm>
          <a:prstGeom prst="rect">
            <a:avLst/>
          </a:prstGeom>
        </p:spPr>
      </p:pic>
      <p:sp>
        <p:nvSpPr>
          <p:cNvPr id="5" name="Rectangle 4"/>
          <p:cNvSpPr/>
          <p:nvPr/>
        </p:nvSpPr>
        <p:spPr>
          <a:xfrm>
            <a:off x="863076" y="3604437"/>
            <a:ext cx="9475448" cy="2862322"/>
          </a:xfrm>
          <a:prstGeom prst="rect">
            <a:avLst/>
          </a:prstGeom>
        </p:spPr>
        <p:txBody>
          <a:bodyPr wrap="square">
            <a:spAutoFit/>
          </a:bodyPr>
          <a:lstStyle/>
          <a:p>
            <a:r>
              <a:rPr lang="en-US" i="1" dirty="0"/>
              <a:t>In its review, the department looked at videos on UC-Berkeley’s YouTube page, finding that automatically generated captions </a:t>
            </a:r>
            <a:r>
              <a:rPr lang="en-US" b="1" i="1" u="sng" dirty="0"/>
              <a:t>weren’t complete or accurate</a:t>
            </a:r>
            <a:r>
              <a:rPr lang="en-US" i="1" dirty="0"/>
              <a:t>, a barrier for those with hearing disabilities. Some videos also had issues that made them challenging for those with vision disabilities, such as low color contrast.</a:t>
            </a:r>
          </a:p>
          <a:p>
            <a:r>
              <a:rPr lang="en-US" i="1" dirty="0"/>
              <a:t>The department [DOJ] found that the university was in violation of the federal disabilities law because “significant portions of its online content are not provided in an accessible manner when necessary to ensure effective communication with individuals with hearing, vision or manual disabilities.” </a:t>
            </a:r>
          </a:p>
          <a:p>
            <a:endParaRPr lang="en-US" i="1" dirty="0"/>
          </a:p>
          <a:p>
            <a:r>
              <a:rPr lang="en-US" dirty="0"/>
              <a:t>Source – </a:t>
            </a:r>
            <a:r>
              <a:rPr lang="en-US" dirty="0">
                <a:hlinkClick r:id="rId4"/>
              </a:rPr>
              <a:t>Why UC-Berkeley is restricting access to thousands of online lecture videos</a:t>
            </a:r>
            <a:endParaRPr lang="en-US" dirty="0"/>
          </a:p>
        </p:txBody>
      </p:sp>
    </p:spTree>
    <p:extLst>
      <p:ext uri="{BB962C8B-B14F-4D97-AF65-F5344CB8AC3E}">
        <p14:creationId xmlns:p14="http://schemas.microsoft.com/office/powerpoint/2010/main" val="75644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Checking for Accessibility	</a:t>
            </a:r>
          </a:p>
        </p:txBody>
      </p:sp>
      <p:sp>
        <p:nvSpPr>
          <p:cNvPr id="2" name="Content Placeholder 1"/>
          <p:cNvSpPr>
            <a:spLocks noGrp="1"/>
          </p:cNvSpPr>
          <p:nvPr>
            <p:ph idx="1"/>
          </p:nvPr>
        </p:nvSpPr>
        <p:spPr/>
        <p:txBody>
          <a:bodyPr/>
          <a:lstStyle/>
          <a:p>
            <a:r>
              <a:rPr lang="en-US" dirty="0"/>
              <a:t>Online Tools</a:t>
            </a:r>
          </a:p>
          <a:p>
            <a:pPr lvl="1"/>
            <a:r>
              <a:rPr lang="en-US" dirty="0">
                <a:hlinkClick r:id="rId3"/>
              </a:rPr>
              <a:t>WebAIM WAVE</a:t>
            </a:r>
            <a:endParaRPr lang="en-US" dirty="0"/>
          </a:p>
          <a:p>
            <a:pPr lvl="2"/>
            <a:r>
              <a:rPr lang="en-US" dirty="0"/>
              <a:t>Chrome and Firefox extensions</a:t>
            </a:r>
          </a:p>
          <a:p>
            <a:endParaRPr lang="en-US" dirty="0"/>
          </a:p>
          <a:p>
            <a:r>
              <a:rPr lang="en-US" dirty="0"/>
              <a:t>Manual Testing</a:t>
            </a:r>
          </a:p>
          <a:p>
            <a:pPr lvl="1"/>
            <a:r>
              <a:rPr lang="en-US" dirty="0"/>
              <a:t>Keyboard check</a:t>
            </a:r>
          </a:p>
          <a:p>
            <a:pPr lvl="1"/>
            <a:r>
              <a:rPr lang="en-US" dirty="0"/>
              <a:t>Use with screen reader</a:t>
            </a:r>
          </a:p>
        </p:txBody>
      </p:sp>
      <p:pic>
        <p:nvPicPr>
          <p:cNvPr id="4" name="Picture 3" descr="WAVE evaluation tool in use"/>
          <p:cNvPicPr>
            <a:picLocks noChangeAspect="1"/>
          </p:cNvPicPr>
          <p:nvPr/>
        </p:nvPicPr>
        <p:blipFill>
          <a:blip r:embed="rId4"/>
          <a:stretch>
            <a:fillRect/>
          </a:stretch>
        </p:blipFill>
        <p:spPr>
          <a:xfrm>
            <a:off x="5112774" y="2956508"/>
            <a:ext cx="6097093" cy="3030328"/>
          </a:xfrm>
          <a:prstGeom prst="rect">
            <a:avLst/>
          </a:prstGeom>
        </p:spPr>
      </p:pic>
    </p:spTree>
    <p:extLst>
      <p:ext uri="{BB962C8B-B14F-4D97-AF65-F5344CB8AC3E}">
        <p14:creationId xmlns:p14="http://schemas.microsoft.com/office/powerpoint/2010/main" val="129719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Web tools like </a:t>
            </a:r>
            <a:r>
              <a:rPr lang="en-US" dirty="0" err="1"/>
              <a:t>WebAim’s</a:t>
            </a:r>
            <a:r>
              <a:rPr lang="en-US" dirty="0"/>
              <a:t> WAVE are one of the best way to check a site for accessibly but they won’t find all problems.</a:t>
            </a:r>
          </a:p>
          <a:p>
            <a:endParaRPr lang="en-US" dirty="0"/>
          </a:p>
          <a:p>
            <a:r>
              <a:rPr lang="en-US" dirty="0"/>
              <a:t>Keyboard Accessibility</a:t>
            </a:r>
          </a:p>
          <a:p>
            <a:pPr lvl="1"/>
            <a:r>
              <a:rPr lang="en-US" dirty="0"/>
              <a:t>Forms can be completed</a:t>
            </a:r>
          </a:p>
          <a:p>
            <a:pPr lvl="1"/>
            <a:r>
              <a:rPr lang="en-US" dirty="0"/>
              <a:t>Logical tab order</a:t>
            </a:r>
          </a:p>
          <a:p>
            <a:pPr lvl="1"/>
            <a:r>
              <a:rPr lang="en-US" dirty="0"/>
              <a:t>Visible focus indicator</a:t>
            </a:r>
          </a:p>
          <a:p>
            <a:pPr lvl="1"/>
            <a:r>
              <a:rPr lang="en-US" dirty="0"/>
              <a:t>Skip Link functionality</a:t>
            </a:r>
          </a:p>
          <a:p>
            <a:r>
              <a:rPr lang="en-US" dirty="0"/>
              <a:t>Alternative text supplied is in context.</a:t>
            </a:r>
          </a:p>
          <a:p>
            <a:endParaRPr lang="en-US" dirty="0"/>
          </a:p>
        </p:txBody>
      </p:sp>
      <p:sp>
        <p:nvSpPr>
          <p:cNvPr id="3" name="Title 2"/>
          <p:cNvSpPr>
            <a:spLocks noGrp="1"/>
          </p:cNvSpPr>
          <p:nvPr>
            <p:ph type="title"/>
          </p:nvPr>
        </p:nvSpPr>
        <p:spPr/>
        <p:txBody>
          <a:bodyPr/>
          <a:lstStyle/>
          <a:p>
            <a:r>
              <a:rPr lang="en-US" dirty="0"/>
              <a:t>Don’t rely solely on web tools</a:t>
            </a:r>
          </a:p>
        </p:txBody>
      </p:sp>
    </p:spTree>
    <p:extLst>
      <p:ext uri="{BB962C8B-B14F-4D97-AF65-F5344CB8AC3E}">
        <p14:creationId xmlns:p14="http://schemas.microsoft.com/office/powerpoint/2010/main" val="10082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12522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518" y="1417638"/>
            <a:ext cx="10860382" cy="5072062"/>
          </a:xfrm>
        </p:spPr>
        <p:txBody>
          <a:bodyPr>
            <a:normAutofit/>
          </a:bodyPr>
          <a:lstStyle/>
          <a:p>
            <a:r>
              <a:rPr lang="en-US" dirty="0"/>
              <a:t>Any item, piece of equipment, or product system, whether acquired commercially off the shelf, modified or customized, that is used to increase, maintain or improve functional capabilities of individuals with disabilities.</a:t>
            </a:r>
          </a:p>
          <a:p>
            <a:endParaRPr lang="en-US" dirty="0"/>
          </a:p>
          <a:p>
            <a:r>
              <a:rPr lang="en-US" dirty="0"/>
              <a:t>Examples:</a:t>
            </a:r>
          </a:p>
          <a:p>
            <a:pPr lvl="1"/>
            <a:r>
              <a:rPr lang="en-US" dirty="0"/>
              <a:t>Screen Readers</a:t>
            </a:r>
          </a:p>
          <a:p>
            <a:pPr lvl="1"/>
            <a:r>
              <a:rPr lang="en-US" dirty="0"/>
              <a:t>Pointing devices</a:t>
            </a:r>
          </a:p>
          <a:p>
            <a:pPr lvl="1"/>
            <a:r>
              <a:rPr lang="en-US" dirty="0"/>
              <a:t>Switches</a:t>
            </a:r>
          </a:p>
          <a:p>
            <a:pPr lvl="1"/>
            <a:r>
              <a:rPr lang="en-US" dirty="0"/>
              <a:t>Alternate keyboards</a:t>
            </a:r>
          </a:p>
          <a:p>
            <a:pPr lvl="1"/>
            <a:r>
              <a:rPr lang="en-US" dirty="0"/>
              <a:t>Siri, Amazon Echo, etc.</a:t>
            </a:r>
          </a:p>
        </p:txBody>
      </p:sp>
      <p:sp>
        <p:nvSpPr>
          <p:cNvPr id="3" name="Title 2"/>
          <p:cNvSpPr>
            <a:spLocks noGrp="1"/>
          </p:cNvSpPr>
          <p:nvPr>
            <p:ph type="title"/>
          </p:nvPr>
        </p:nvSpPr>
        <p:spPr/>
        <p:txBody>
          <a:bodyPr/>
          <a:lstStyle/>
          <a:p>
            <a:r>
              <a:rPr lang="en-US" dirty="0"/>
              <a:t>Assistive Technology	</a:t>
            </a:r>
          </a:p>
        </p:txBody>
      </p:sp>
    </p:spTree>
    <p:extLst>
      <p:ext uri="{BB962C8B-B14F-4D97-AF65-F5344CB8AC3E}">
        <p14:creationId xmlns:p14="http://schemas.microsoft.com/office/powerpoint/2010/main" val="36603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937" y="427612"/>
            <a:ext cx="9649953" cy="980194"/>
          </a:xfrm>
        </p:spPr>
        <p:txBody>
          <a:bodyPr/>
          <a:lstStyle/>
          <a:p>
            <a:r>
              <a:rPr lang="en-US" dirty="0"/>
              <a:t>Alternate Access Methods</a:t>
            </a:r>
          </a:p>
        </p:txBody>
      </p:sp>
      <p:sp>
        <p:nvSpPr>
          <p:cNvPr id="2" name="Content Placeholder 1"/>
          <p:cNvSpPr>
            <a:spLocks noGrp="1"/>
          </p:cNvSpPr>
          <p:nvPr>
            <p:ph idx="1"/>
          </p:nvPr>
        </p:nvSpPr>
        <p:spPr>
          <a:xfrm>
            <a:off x="622937" y="1620748"/>
            <a:ext cx="10856148" cy="4778022"/>
          </a:xfrm>
        </p:spPr>
        <p:txBody>
          <a:bodyPr/>
          <a:lstStyle/>
          <a:p>
            <a:r>
              <a:rPr lang="en-US" dirty="0"/>
              <a:t>Alternate keyboards</a:t>
            </a:r>
          </a:p>
          <a:p>
            <a:r>
              <a:rPr lang="en-US" dirty="0"/>
              <a:t>Single button mice</a:t>
            </a:r>
          </a:p>
          <a:p>
            <a:r>
              <a:rPr lang="en-US" dirty="0"/>
              <a:t>Trackballs / Joysticks</a:t>
            </a:r>
          </a:p>
          <a:p>
            <a:r>
              <a:rPr lang="en-US" dirty="0"/>
              <a:t>Head pointing devices</a:t>
            </a:r>
          </a:p>
          <a:p>
            <a:r>
              <a:rPr lang="en-US" dirty="0"/>
              <a:t>Pointing / Typing aides</a:t>
            </a:r>
          </a:p>
          <a:p>
            <a:r>
              <a:rPr lang="en-US" dirty="0"/>
              <a:t>Head mice </a:t>
            </a:r>
          </a:p>
          <a:p>
            <a:r>
              <a:rPr lang="en-US" dirty="0"/>
              <a:t>Switches / Onscreen keyboards</a:t>
            </a:r>
          </a:p>
          <a:p>
            <a:r>
              <a:rPr lang="en-US" dirty="0"/>
              <a:t>Touch windows</a:t>
            </a:r>
          </a:p>
          <a:p>
            <a:r>
              <a:rPr lang="en-US" dirty="0"/>
              <a:t>Eye gaze</a:t>
            </a:r>
          </a:p>
          <a:p>
            <a:endParaRPr lang="en-US" dirty="0"/>
          </a:p>
          <a:p>
            <a:endParaRPr lang="en-US" dirty="0"/>
          </a:p>
          <a:p>
            <a:endParaRPr lang="en-US" dirty="0"/>
          </a:p>
          <a:p>
            <a:endParaRPr lang="en-US" dirty="0"/>
          </a:p>
          <a:p>
            <a:endParaRPr lang="en-US" dirty="0"/>
          </a:p>
          <a:p>
            <a:endParaRPr lang="en-US" dirty="0"/>
          </a:p>
        </p:txBody>
      </p:sp>
      <p:pic>
        <p:nvPicPr>
          <p:cNvPr id="4" name="Picture 3" title="small swit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118" y="5286938"/>
            <a:ext cx="1193800" cy="1219200"/>
          </a:xfrm>
          <a:prstGeom prst="rect">
            <a:avLst/>
          </a:prstGeom>
        </p:spPr>
      </p:pic>
      <p:pic>
        <p:nvPicPr>
          <p:cNvPr id="5" name="Picture 4" title="large swit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1184" y="4531902"/>
            <a:ext cx="2387600" cy="1993900"/>
          </a:xfrm>
          <a:prstGeom prst="rect">
            <a:avLst/>
          </a:prstGeom>
        </p:spPr>
      </p:pic>
      <p:pic>
        <p:nvPicPr>
          <p:cNvPr id="6" name="Picture 5" title="Single button mou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1034" y="2087717"/>
            <a:ext cx="2247900" cy="1803400"/>
          </a:xfrm>
          <a:prstGeom prst="rect">
            <a:avLst/>
          </a:prstGeom>
        </p:spPr>
      </p:pic>
      <p:pic>
        <p:nvPicPr>
          <p:cNvPr id="7" name="Picture 6" title="foot controlled iPa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9547" y="544192"/>
            <a:ext cx="2908300" cy="2882900"/>
          </a:xfrm>
          <a:prstGeom prst="rect">
            <a:avLst/>
          </a:prstGeom>
        </p:spPr>
      </p:pic>
      <p:pic>
        <p:nvPicPr>
          <p:cNvPr id="8" name="Picture 7" title="eye gaze camera mounted on laptop"/>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189" y="3891117"/>
            <a:ext cx="2785296" cy="2348577"/>
          </a:xfrm>
          <a:prstGeom prst="rect">
            <a:avLst/>
          </a:prstGeom>
        </p:spPr>
      </p:pic>
    </p:spTree>
    <p:extLst>
      <p:ext uri="{BB962C8B-B14F-4D97-AF65-F5344CB8AC3E}">
        <p14:creationId xmlns:p14="http://schemas.microsoft.com/office/powerpoint/2010/main" val="129708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Low tech pointing devices can include:</a:t>
            </a:r>
          </a:p>
        </p:txBody>
      </p:sp>
      <p:sp>
        <p:nvSpPr>
          <p:cNvPr id="2" name="Content Placeholder 1"/>
          <p:cNvSpPr>
            <a:spLocks noGrp="1"/>
          </p:cNvSpPr>
          <p:nvPr>
            <p:ph idx="1"/>
          </p:nvPr>
        </p:nvSpPr>
        <p:spPr/>
        <p:txBody>
          <a:bodyPr/>
          <a:lstStyle/>
          <a:p>
            <a:r>
              <a:rPr lang="en-US" dirty="0"/>
              <a:t>Head / Chin pointers</a:t>
            </a:r>
          </a:p>
          <a:p>
            <a:r>
              <a:rPr lang="en-US" dirty="0"/>
              <a:t>Styluses </a:t>
            </a:r>
          </a:p>
          <a:p>
            <a:r>
              <a:rPr lang="en-US" dirty="0"/>
              <a:t>Adapted hand pointers</a:t>
            </a:r>
          </a:p>
          <a:p>
            <a:r>
              <a:rPr lang="en-US" dirty="0"/>
              <a:t>Mouth sticks</a:t>
            </a:r>
          </a:p>
          <a:p>
            <a:endParaRPr lang="en-US" dirty="0"/>
          </a:p>
          <a:p>
            <a:endParaRPr lang="en-US" dirty="0"/>
          </a:p>
          <a:p>
            <a:endParaRPr lang="en-US" dirty="0"/>
          </a:p>
        </p:txBody>
      </p:sp>
      <p:pic>
        <p:nvPicPr>
          <p:cNvPr id="4" name="Picture 3" title="chin poi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009" y="3461984"/>
            <a:ext cx="3657600" cy="3098800"/>
          </a:xfrm>
          <a:prstGeom prst="rect">
            <a:avLst/>
          </a:prstGeom>
        </p:spPr>
      </p:pic>
      <p:pic>
        <p:nvPicPr>
          <p:cNvPr id="5" name="Picture 4" title="mouth poi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12" y="3989211"/>
            <a:ext cx="4216400" cy="2501900"/>
          </a:xfrm>
          <a:prstGeom prst="rect">
            <a:avLst/>
          </a:prstGeom>
        </p:spPr>
      </p:pic>
      <p:pic>
        <p:nvPicPr>
          <p:cNvPr id="6" name="Picture 5" title="iPad poin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660" y="3557411"/>
            <a:ext cx="3073400" cy="2933700"/>
          </a:xfrm>
          <a:prstGeom prst="rect">
            <a:avLst/>
          </a:prstGeom>
        </p:spPr>
      </p:pic>
      <p:pic>
        <p:nvPicPr>
          <p:cNvPr id="7" name="Picture 6" title="hand point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009" y="1141491"/>
            <a:ext cx="2419145" cy="2229212"/>
          </a:xfrm>
          <a:prstGeom prst="rect">
            <a:avLst/>
          </a:prstGeom>
        </p:spPr>
      </p:pic>
    </p:spTree>
    <p:extLst>
      <p:ext uri="{BB962C8B-B14F-4D97-AF65-F5344CB8AC3E}">
        <p14:creationId xmlns:p14="http://schemas.microsoft.com/office/powerpoint/2010/main" val="187119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2010 U.S. Census: Nearly 1 in 5 have disability</a:t>
            </a:r>
          </a:p>
        </p:txBody>
      </p:sp>
      <p:sp>
        <p:nvSpPr>
          <p:cNvPr id="5" name="Content Placeholder 4"/>
          <p:cNvSpPr>
            <a:spLocks noGrp="1"/>
          </p:cNvSpPr>
          <p:nvPr>
            <p:ph idx="1"/>
          </p:nvPr>
        </p:nvSpPr>
        <p:spPr/>
        <p:txBody>
          <a:bodyPr>
            <a:normAutofit lnSpcReduction="10000"/>
          </a:bodyPr>
          <a:lstStyle/>
          <a:p>
            <a:r>
              <a:rPr lang="en-US" dirty="0"/>
              <a:t>About 56.7 million people, 19% of the population, had a disability in 2010, according to a broad definition of disability, with more than half of them reporting the disability was severe.</a:t>
            </a:r>
          </a:p>
          <a:p>
            <a:r>
              <a:rPr lang="en-US" dirty="0"/>
              <a:t>About 8.1 million people had vision difficulties, including two million who were blind or unable to see.</a:t>
            </a:r>
          </a:p>
          <a:p>
            <a:r>
              <a:rPr lang="en-US" dirty="0"/>
              <a:t>About 7.6 million people experienced difficulty hearing, including 1.1 million whose difficulty was severe. About 5.6 million used a hearing aid.</a:t>
            </a:r>
          </a:p>
          <a:p>
            <a:r>
              <a:rPr lang="en-US" dirty="0"/>
              <a:t>About 19.9 million people had difficulty lifting and grasping. This includes, for instance, trouble lifting an object like a bag of groceries, or grasping a glass or a pencil.</a:t>
            </a:r>
          </a:p>
          <a:p>
            <a:endParaRPr lang="en-US" dirty="0"/>
          </a:p>
        </p:txBody>
      </p:sp>
    </p:spTree>
    <p:extLst>
      <p:ext uri="{BB962C8B-B14F-4D97-AF65-F5344CB8AC3E}">
        <p14:creationId xmlns:p14="http://schemas.microsoft.com/office/powerpoint/2010/main" val="10355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(WCAG) 2.1 defines how to make Web content more accessible to people with disabilities. Accessibility involves a wide range of disabilities, including visual, auditory, physical, speech, cognitive, language, learning, and neurological disabilities. Although these guidelines cover a wide range of issues, they are not able to address the needs of people with all types, degrees, and combinations of disability. </a:t>
            </a:r>
            <a:r>
              <a:rPr lang="en-US" b="1" dirty="0"/>
              <a:t>These guidelines also make Web content more usable by older individuals with changing abilities due to aging and often improve usability for users in general.</a:t>
            </a:r>
          </a:p>
          <a:p>
            <a:r>
              <a:rPr lang="en-US" dirty="0">
                <a:hlinkClick r:id="rId3"/>
              </a:rPr>
              <a:t>Web Content Accessibility Guidelines (WCAG) 2.1</a:t>
            </a:r>
            <a:endParaRPr lang="en-US" dirty="0"/>
          </a:p>
        </p:txBody>
      </p:sp>
      <p:sp>
        <p:nvSpPr>
          <p:cNvPr id="3" name="Title 2"/>
          <p:cNvSpPr>
            <a:spLocks noGrp="1"/>
          </p:cNvSpPr>
          <p:nvPr>
            <p:ph type="title"/>
          </p:nvPr>
        </p:nvSpPr>
        <p:spPr/>
        <p:txBody>
          <a:bodyPr/>
          <a:lstStyle/>
          <a:p>
            <a:r>
              <a:rPr lang="en-US" dirty="0"/>
              <a:t>Web Content Accessibility Guidelines (WCAG) 2.1</a:t>
            </a:r>
          </a:p>
        </p:txBody>
      </p:sp>
    </p:spTree>
    <p:extLst>
      <p:ext uri="{BB962C8B-B14F-4D97-AF65-F5344CB8AC3E}">
        <p14:creationId xmlns:p14="http://schemas.microsoft.com/office/powerpoint/2010/main" val="120929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Pronounced “</a:t>
            </a:r>
            <a:r>
              <a:rPr lang="en-US" dirty="0" err="1"/>
              <a:t>wuh</a:t>
            </a:r>
            <a:r>
              <a:rPr lang="en-US" dirty="0"/>
              <a:t> cag”</a:t>
            </a:r>
          </a:p>
          <a:p>
            <a:endParaRPr lang="en-US" dirty="0"/>
          </a:p>
          <a:p>
            <a:r>
              <a:rPr lang="en-US" dirty="0"/>
              <a:t>The four guiding principles of accessibility in WCAG 2.1:</a:t>
            </a:r>
          </a:p>
          <a:p>
            <a:pPr lvl="1"/>
            <a:r>
              <a:rPr lang="en-US" b="1" dirty="0"/>
              <a:t>P</a:t>
            </a:r>
            <a:r>
              <a:rPr lang="en-US" dirty="0"/>
              <a:t>erceivable</a:t>
            </a:r>
          </a:p>
          <a:p>
            <a:pPr lvl="1"/>
            <a:r>
              <a:rPr lang="en-US" b="1" dirty="0"/>
              <a:t>O</a:t>
            </a:r>
            <a:r>
              <a:rPr lang="en-US" dirty="0"/>
              <a:t>perable</a:t>
            </a:r>
          </a:p>
          <a:p>
            <a:pPr lvl="1"/>
            <a:r>
              <a:rPr lang="en-US" b="1" dirty="0"/>
              <a:t>U</a:t>
            </a:r>
            <a:r>
              <a:rPr lang="en-US" dirty="0"/>
              <a:t>nderstandable</a:t>
            </a:r>
          </a:p>
          <a:p>
            <a:pPr lvl="1"/>
            <a:r>
              <a:rPr lang="en-US" b="1" dirty="0"/>
              <a:t>R</a:t>
            </a:r>
            <a:r>
              <a:rPr lang="en-US" dirty="0"/>
              <a:t>obust</a:t>
            </a:r>
          </a:p>
          <a:p>
            <a:pPr lvl="1"/>
            <a:endParaRPr lang="en-US" dirty="0"/>
          </a:p>
          <a:p>
            <a:r>
              <a:rPr lang="en-US" dirty="0"/>
              <a:t>Three levels of conformance:  A, </a:t>
            </a:r>
            <a:r>
              <a:rPr lang="en-US" b="1" dirty="0"/>
              <a:t>AA</a:t>
            </a:r>
            <a:r>
              <a:rPr lang="en-US" dirty="0"/>
              <a:t>, AAA</a:t>
            </a:r>
          </a:p>
          <a:p>
            <a:endParaRPr lang="en-US" dirty="0"/>
          </a:p>
        </p:txBody>
      </p:sp>
      <p:sp>
        <p:nvSpPr>
          <p:cNvPr id="3" name="Title 2"/>
          <p:cNvSpPr>
            <a:spLocks noGrp="1"/>
          </p:cNvSpPr>
          <p:nvPr>
            <p:ph type="title"/>
          </p:nvPr>
        </p:nvSpPr>
        <p:spPr/>
        <p:txBody>
          <a:bodyPr/>
          <a:lstStyle/>
          <a:p>
            <a:r>
              <a:rPr lang="en-US" dirty="0"/>
              <a:t>WCAG 2.1</a:t>
            </a:r>
          </a:p>
        </p:txBody>
      </p:sp>
    </p:spTree>
    <p:extLst>
      <p:ext uri="{BB962C8B-B14F-4D97-AF65-F5344CB8AC3E}">
        <p14:creationId xmlns:p14="http://schemas.microsoft.com/office/powerpoint/2010/main" val="154098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Applies to the federal government</a:t>
            </a:r>
          </a:p>
          <a:p>
            <a:r>
              <a:rPr lang="en-US" dirty="0"/>
              <a:t>Adopted as part of the 2001 Amendment to the Rehabilitation Act</a:t>
            </a:r>
          </a:p>
          <a:p>
            <a:r>
              <a:rPr lang="en-US" dirty="0"/>
              <a:t>Initially based on WCAG 1.0 (May 1999), updated to more align with WCAG 2.0.</a:t>
            </a:r>
          </a:p>
          <a:p>
            <a:endParaRPr lang="en-US" dirty="0"/>
          </a:p>
          <a:p>
            <a:r>
              <a:rPr lang="en-US" dirty="0">
                <a:hlinkClick r:id="rId3"/>
              </a:rPr>
              <a:t>Section508.gov</a:t>
            </a:r>
            <a:endParaRPr lang="en-US" dirty="0"/>
          </a:p>
        </p:txBody>
      </p:sp>
      <p:sp>
        <p:nvSpPr>
          <p:cNvPr id="3" name="Title 2"/>
          <p:cNvSpPr>
            <a:spLocks noGrp="1"/>
          </p:cNvSpPr>
          <p:nvPr>
            <p:ph type="title"/>
          </p:nvPr>
        </p:nvSpPr>
        <p:spPr/>
        <p:txBody>
          <a:bodyPr/>
          <a:lstStyle/>
          <a:p>
            <a:r>
              <a:rPr lang="en-US" dirty="0"/>
              <a:t>Section 508</a:t>
            </a:r>
          </a:p>
        </p:txBody>
      </p:sp>
    </p:spTree>
    <p:extLst>
      <p:ext uri="{BB962C8B-B14F-4D97-AF65-F5344CB8AC3E}">
        <p14:creationId xmlns:p14="http://schemas.microsoft.com/office/powerpoint/2010/main" val="3726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17830</TotalTime>
  <Words>1041</Words>
  <Application>Microsoft Office PowerPoint</Application>
  <PresentationFormat>Widescreen</PresentationFormat>
  <Paragraphs>184</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Rockwell</vt:lpstr>
      <vt:lpstr>Times New Roman</vt:lpstr>
      <vt:lpstr>Office Theme</vt:lpstr>
      <vt:lpstr>What is Web Accessibility?</vt:lpstr>
      <vt:lpstr>What is ‘Accessibility’  </vt:lpstr>
      <vt:lpstr>Assistive Technology </vt:lpstr>
      <vt:lpstr>Alternate Access Methods</vt:lpstr>
      <vt:lpstr>Low tech pointing devices can include:</vt:lpstr>
      <vt:lpstr>2010 U.S. Census: Nearly 1 in 5 have disability</vt:lpstr>
      <vt:lpstr>Web Content Accessibility Guidelines (WCAG) 2.1</vt:lpstr>
      <vt:lpstr>WCAG 2.1</vt:lpstr>
      <vt:lpstr>Section 508</vt:lpstr>
      <vt:lpstr>WCAG History</vt:lpstr>
      <vt:lpstr>Spectrum of Disabilities </vt:lpstr>
      <vt:lpstr>Visual Disabilities</vt:lpstr>
      <vt:lpstr>Examples of Good Practice for Visual Disabilities</vt:lpstr>
      <vt:lpstr>Auditory Disabilities </vt:lpstr>
      <vt:lpstr>Examples of good practice for auditory disabilities </vt:lpstr>
      <vt:lpstr>Examples of Physical Disabilities</vt:lpstr>
      <vt:lpstr>Good practice for physical disabilities</vt:lpstr>
      <vt:lpstr>Examples of cognitive disabilities</vt:lpstr>
      <vt:lpstr>Good practice for cognitive disorders</vt:lpstr>
      <vt:lpstr>Accessibility &gt; Compliance</vt:lpstr>
      <vt:lpstr>UC Berkeley Removes Online lectures</vt:lpstr>
      <vt:lpstr>Checking for Accessibility </vt:lpstr>
      <vt:lpstr>Don’t rely solely on web tools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Patricia Kogos</cp:lastModifiedBy>
  <cp:revision>146</cp:revision>
  <dcterms:created xsi:type="dcterms:W3CDTF">2013-07-09T17:46:55Z</dcterms:created>
  <dcterms:modified xsi:type="dcterms:W3CDTF">2019-03-26T15:52:00Z</dcterms:modified>
</cp:coreProperties>
</file>