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9" r:id="rId2"/>
    <p:sldId id="267" r:id="rId3"/>
    <p:sldId id="268" r:id="rId4"/>
    <p:sldId id="269" r:id="rId5"/>
    <p:sldId id="270" r:id="rId6"/>
    <p:sldId id="271" r:id="rId7"/>
    <p:sldId id="272" r:id="rId8"/>
    <p:sldId id="273" r:id="rId9"/>
    <p:sldId id="274" r:id="rId10"/>
    <p:sldId id="275" r:id="rId11"/>
    <p:sldId id="280" r:id="rId12"/>
    <p:sldId id="276" r:id="rId13"/>
    <p:sldId id="277" r:id="rId14"/>
    <p:sldId id="279" r:id="rId15"/>
    <p:sldId id="278" r:id="rId16"/>
    <p:sldId id="281" r:id="rId17"/>
    <p:sldId id="260" r:id="rId18"/>
  </p:sldIdLst>
  <p:sldSz cx="9144000" cy="6858000" type="screen4x3"/>
  <p:notesSz cx="6973888"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1417"/>
    <a:srgbClr val="6C7373"/>
    <a:srgbClr val="E1E1E1"/>
    <a:srgbClr val="566568"/>
    <a:srgbClr val="C41039"/>
    <a:srgbClr val="69787B"/>
    <a:srgbClr val="69780C"/>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79" autoAdjust="0"/>
    <p:restoredTop sz="94643"/>
  </p:normalViewPr>
  <p:slideViewPr>
    <p:cSldViewPr snapToGrid="0" snapToObjects="1">
      <p:cViewPr varScale="1">
        <p:scale>
          <a:sx n="67" d="100"/>
          <a:sy n="67" d="100"/>
        </p:scale>
        <p:origin x="965"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2018" cy="461804"/>
          </a:xfrm>
          <a:prstGeom prst="rect">
            <a:avLst/>
          </a:prstGeom>
        </p:spPr>
        <p:txBody>
          <a:bodyPr vert="horz" lIns="92604" tIns="46303" rIns="92604" bIns="46303" rtlCol="0"/>
          <a:lstStyle>
            <a:lvl1pPr algn="l">
              <a:defRPr sz="1200"/>
            </a:lvl1pPr>
          </a:lstStyle>
          <a:p>
            <a:endParaRPr lang="en-US"/>
          </a:p>
        </p:txBody>
      </p:sp>
      <p:sp>
        <p:nvSpPr>
          <p:cNvPr id="3" name="Date Placeholder 2"/>
          <p:cNvSpPr>
            <a:spLocks noGrp="1"/>
          </p:cNvSpPr>
          <p:nvPr>
            <p:ph type="dt" idx="1"/>
          </p:nvPr>
        </p:nvSpPr>
        <p:spPr>
          <a:xfrm>
            <a:off x="3950256" y="0"/>
            <a:ext cx="3022018" cy="461804"/>
          </a:xfrm>
          <a:prstGeom prst="rect">
            <a:avLst/>
          </a:prstGeom>
        </p:spPr>
        <p:txBody>
          <a:bodyPr vert="horz" lIns="92604" tIns="46303" rIns="92604" bIns="46303" rtlCol="0"/>
          <a:lstStyle>
            <a:lvl1pPr algn="r">
              <a:defRPr sz="1200"/>
            </a:lvl1pPr>
          </a:lstStyle>
          <a:p>
            <a:fld id="{41E3AD09-9720-9047-BB14-484CD98DBB2F}" type="datetimeFigureOut">
              <a:rPr lang="en-US" smtClean="0"/>
              <a:t>11/7/2017</a:t>
            </a:fld>
            <a:endParaRPr lang="en-US"/>
          </a:p>
        </p:txBody>
      </p:sp>
      <p:sp>
        <p:nvSpPr>
          <p:cNvPr id="4" name="Slide Image Placeholder 3"/>
          <p:cNvSpPr>
            <a:spLocks noGrp="1" noRot="1" noChangeAspect="1"/>
          </p:cNvSpPr>
          <p:nvPr>
            <p:ph type="sldImg" idx="2"/>
          </p:nvPr>
        </p:nvSpPr>
        <p:spPr>
          <a:xfrm>
            <a:off x="1177925" y="692150"/>
            <a:ext cx="4618038" cy="3463925"/>
          </a:xfrm>
          <a:prstGeom prst="rect">
            <a:avLst/>
          </a:prstGeom>
          <a:noFill/>
          <a:ln w="12700">
            <a:solidFill>
              <a:prstClr val="black"/>
            </a:solidFill>
          </a:ln>
        </p:spPr>
        <p:txBody>
          <a:bodyPr vert="horz" lIns="92604" tIns="46303" rIns="92604" bIns="46303" rtlCol="0" anchor="ctr"/>
          <a:lstStyle/>
          <a:p>
            <a:endParaRPr lang="en-US"/>
          </a:p>
        </p:txBody>
      </p:sp>
      <p:sp>
        <p:nvSpPr>
          <p:cNvPr id="5" name="Notes Placeholder 4"/>
          <p:cNvSpPr>
            <a:spLocks noGrp="1"/>
          </p:cNvSpPr>
          <p:nvPr>
            <p:ph type="body" sz="quarter" idx="3"/>
          </p:nvPr>
        </p:nvSpPr>
        <p:spPr>
          <a:xfrm>
            <a:off x="697389" y="4387136"/>
            <a:ext cx="5579110" cy="4156234"/>
          </a:xfrm>
          <a:prstGeom prst="rect">
            <a:avLst/>
          </a:prstGeom>
        </p:spPr>
        <p:txBody>
          <a:bodyPr vert="horz" lIns="92604" tIns="46303" rIns="92604" bIns="4630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22018" cy="461804"/>
          </a:xfrm>
          <a:prstGeom prst="rect">
            <a:avLst/>
          </a:prstGeom>
        </p:spPr>
        <p:txBody>
          <a:bodyPr vert="horz" lIns="92604" tIns="46303" rIns="92604" bIns="46303" rtlCol="0" anchor="b"/>
          <a:lstStyle>
            <a:lvl1pPr algn="l">
              <a:defRPr sz="1200"/>
            </a:lvl1pPr>
          </a:lstStyle>
          <a:p>
            <a:endParaRPr lang="en-US"/>
          </a:p>
        </p:txBody>
      </p:sp>
      <p:sp>
        <p:nvSpPr>
          <p:cNvPr id="7" name="Slide Number Placeholder 6"/>
          <p:cNvSpPr>
            <a:spLocks noGrp="1"/>
          </p:cNvSpPr>
          <p:nvPr>
            <p:ph type="sldNum" sz="quarter" idx="5"/>
          </p:nvPr>
        </p:nvSpPr>
        <p:spPr>
          <a:xfrm>
            <a:off x="3950256" y="8772668"/>
            <a:ext cx="3022018" cy="461804"/>
          </a:xfrm>
          <a:prstGeom prst="rect">
            <a:avLst/>
          </a:prstGeom>
        </p:spPr>
        <p:txBody>
          <a:bodyPr vert="horz" lIns="92604" tIns="46303" rIns="92604" bIns="46303" rtlCol="0" anchor="b"/>
          <a:lstStyle>
            <a:lvl1pPr algn="r">
              <a:defRPr sz="1200"/>
            </a:lvl1pPr>
          </a:lstStyle>
          <a:p>
            <a:fld id="{A8380D64-6F43-4C4D-BE6A-3F3482AA5165}" type="slidenum">
              <a:rPr lang="en-US" smtClean="0"/>
              <a:t>‹#›</a:t>
            </a:fld>
            <a:endParaRPr lang="en-US"/>
          </a:p>
        </p:txBody>
      </p:sp>
    </p:spTree>
    <p:extLst>
      <p:ext uri="{BB962C8B-B14F-4D97-AF65-F5344CB8AC3E}">
        <p14:creationId xmlns:p14="http://schemas.microsoft.com/office/powerpoint/2010/main" val="42523900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slides are geared toward Windows users.</a:t>
            </a:r>
            <a:endParaRPr lang="en-US" dirty="0"/>
          </a:p>
        </p:txBody>
      </p:sp>
      <p:sp>
        <p:nvSpPr>
          <p:cNvPr id="4" name="Slide Number Placeholder 3"/>
          <p:cNvSpPr>
            <a:spLocks noGrp="1"/>
          </p:cNvSpPr>
          <p:nvPr>
            <p:ph type="sldNum" sz="quarter" idx="10"/>
          </p:nvPr>
        </p:nvSpPr>
        <p:spPr/>
        <p:txBody>
          <a:bodyPr/>
          <a:lstStyle/>
          <a:p>
            <a:fld id="{A8380D64-6F43-4C4D-BE6A-3F3482AA5165}" type="slidenum">
              <a:rPr lang="en-US" smtClean="0"/>
              <a:t>2</a:t>
            </a:fld>
            <a:endParaRPr lang="en-US"/>
          </a:p>
        </p:txBody>
      </p:sp>
    </p:spTree>
    <p:extLst>
      <p:ext uri="{BB962C8B-B14F-4D97-AF65-F5344CB8AC3E}">
        <p14:creationId xmlns:p14="http://schemas.microsoft.com/office/powerpoint/2010/main" val="4647343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6" name="Rectangle 5"/>
          <p:cNvSpPr/>
          <p:nvPr userDrawn="1"/>
        </p:nvSpPr>
        <p:spPr>
          <a:xfrm>
            <a:off x="228600" y="228600"/>
            <a:ext cx="8686800" cy="6400800"/>
          </a:xfrm>
          <a:prstGeom prst="rect">
            <a:avLst/>
          </a:prstGeom>
          <a:solidFill>
            <a:srgbClr val="6C73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50733" y="2253751"/>
            <a:ext cx="4987877" cy="1217083"/>
          </a:xfrm>
        </p:spPr>
        <p:txBody>
          <a:bodyPr/>
          <a:lstStyle>
            <a:lvl1pPr algn="l">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50733" y="3596777"/>
            <a:ext cx="4987877" cy="480836"/>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8" name="Picture 7" descr="1linerev(1c)1000-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8988" y="5851976"/>
            <a:ext cx="3608228" cy="563683"/>
          </a:xfrm>
          <a:prstGeom prst="rect">
            <a:avLst/>
          </a:prstGeom>
        </p:spPr>
      </p:pic>
      <p:pic>
        <p:nvPicPr>
          <p:cNvPr id="5" name="Picture 4"/>
          <p:cNvPicPr>
            <a:picLocks noChangeAspect="1"/>
          </p:cNvPicPr>
          <p:nvPr userDrawn="1"/>
        </p:nvPicPr>
        <p:blipFill rotWithShape="1">
          <a:blip r:embed="rId3">
            <a:extLst>
              <a:ext uri="{28A0092B-C50C-407E-A947-70E740481C1C}">
                <a14:useLocalDpi xmlns:a14="http://schemas.microsoft.com/office/drawing/2010/main" val="0"/>
              </a:ext>
            </a:extLst>
          </a:blip>
          <a:srcRect r="37328"/>
          <a:stretch/>
        </p:blipFill>
        <p:spPr>
          <a:xfrm>
            <a:off x="5654452" y="436622"/>
            <a:ext cx="3262720" cy="6025896"/>
          </a:xfrm>
          <a:prstGeom prst="rect">
            <a:avLst/>
          </a:prstGeom>
        </p:spPr>
      </p:pic>
    </p:spTree>
    <p:extLst>
      <p:ext uri="{BB962C8B-B14F-4D97-AF65-F5344CB8AC3E}">
        <p14:creationId xmlns:p14="http://schemas.microsoft.com/office/powerpoint/2010/main" val="3982132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6" name="Rectangle 5"/>
          <p:cNvSpPr/>
          <p:nvPr userDrawn="1"/>
        </p:nvSpPr>
        <p:spPr>
          <a:xfrm>
            <a:off x="228600" y="228600"/>
            <a:ext cx="8686800" cy="6400800"/>
          </a:xfrm>
          <a:prstGeom prst="rect">
            <a:avLst/>
          </a:prstGeom>
          <a:solidFill>
            <a:srgbClr val="A5141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r="37328"/>
          <a:stretch/>
        </p:blipFill>
        <p:spPr>
          <a:xfrm>
            <a:off x="5654452" y="436622"/>
            <a:ext cx="3262720" cy="6025896"/>
          </a:xfrm>
          <a:prstGeom prst="rect">
            <a:avLst/>
          </a:prstGeom>
        </p:spPr>
      </p:pic>
      <p:sp>
        <p:nvSpPr>
          <p:cNvPr id="2" name="Title 1"/>
          <p:cNvSpPr>
            <a:spLocks noGrp="1"/>
          </p:cNvSpPr>
          <p:nvPr>
            <p:ph type="ctrTitle"/>
          </p:nvPr>
        </p:nvSpPr>
        <p:spPr>
          <a:xfrm>
            <a:off x="550733" y="2253751"/>
            <a:ext cx="4987877" cy="1217083"/>
          </a:xfrm>
        </p:spPr>
        <p:txBody>
          <a:bodyPr/>
          <a:lstStyle>
            <a:lvl1pPr algn="l">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50733" y="3596777"/>
            <a:ext cx="4987877" cy="480836"/>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7" name="Picture 6" descr="1linerev(1c)1000-01.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8988" y="5851976"/>
            <a:ext cx="3608228" cy="563683"/>
          </a:xfrm>
          <a:prstGeom prst="rect">
            <a:avLst/>
          </a:prstGeom>
        </p:spPr>
      </p:pic>
    </p:spTree>
    <p:extLst>
      <p:ext uri="{BB962C8B-B14F-4D97-AF65-F5344CB8AC3E}">
        <p14:creationId xmlns:p14="http://schemas.microsoft.com/office/powerpoint/2010/main" val="1230172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1200"/>
              </a:spcAft>
              <a:defRPr>
                <a:solidFill>
                  <a:schemeClr val="tx1">
                    <a:lumMod val="95000"/>
                    <a:lumOff val="5000"/>
                  </a:schemeClr>
                </a:solidFill>
              </a:defRPr>
            </a:lvl1pPr>
            <a:lvl2pPr>
              <a:spcAft>
                <a:spcPts val="1000"/>
              </a:spcAft>
              <a:defRPr>
                <a:solidFill>
                  <a:schemeClr val="tx1">
                    <a:lumMod val="95000"/>
                    <a:lumOff val="5000"/>
                  </a:schemeClr>
                </a:solidFill>
              </a:defRPr>
            </a:lvl2pPr>
            <a:lvl3pPr>
              <a:spcAft>
                <a:spcPts val="800"/>
              </a:spcAft>
              <a:defRPr>
                <a:solidFill>
                  <a:schemeClr val="tx1">
                    <a:lumMod val="95000"/>
                    <a:lumOff val="5000"/>
                  </a:schemeClr>
                </a:solidFill>
              </a:defRPr>
            </a:lvl3pPr>
            <a:lvl4pPr>
              <a:spcAft>
                <a:spcPts val="600"/>
              </a:spcAft>
              <a:defRPr>
                <a:solidFill>
                  <a:schemeClr val="tx1">
                    <a:lumMod val="95000"/>
                    <a:lumOff val="5000"/>
                  </a:schemeClr>
                </a:solidFill>
              </a:defRPr>
            </a:lvl4pPr>
            <a:lvl5pPr>
              <a:defRPr>
                <a:solidFill>
                  <a:schemeClr val="tx1">
                    <a:lumMod val="95000"/>
                    <a:lumOff val="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lvl1pPr>
              <a:defRPr>
                <a:solidFill>
                  <a:schemeClr val="tx1">
                    <a:lumMod val="95000"/>
                    <a:lumOff val="5000"/>
                  </a:schemeClr>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605149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40472" y="437444"/>
            <a:ext cx="795528" cy="920496"/>
          </a:xfrm>
          <a:prstGeom prst="rect">
            <a:avLst/>
          </a:prstGeom>
        </p:spPr>
      </p:pic>
    </p:spTree>
    <p:extLst>
      <p:ext uri="{BB962C8B-B14F-4D97-AF65-F5344CB8AC3E}">
        <p14:creationId xmlns:p14="http://schemas.microsoft.com/office/powerpoint/2010/main" val="3436591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7671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3059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46647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2" name="Picture 1" descr="Wash_U_PPT_Template-04.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75347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2217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28600" y="228600"/>
            <a:ext cx="8686800" cy="6400800"/>
          </a:xfrm>
          <a:prstGeom prst="rect">
            <a:avLst/>
          </a:prstGeom>
          <a:solidFill>
            <a:srgbClr val="E1E1E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67202" y="437444"/>
            <a:ext cx="7237465" cy="9801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93889" y="1600200"/>
            <a:ext cx="8142111" cy="477802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7840472" y="437444"/>
            <a:ext cx="795528" cy="920496"/>
          </a:xfrm>
          <a:prstGeom prst="rect">
            <a:avLst/>
          </a:prstGeom>
        </p:spPr>
      </p:pic>
    </p:spTree>
    <p:extLst>
      <p:ext uri="{BB962C8B-B14F-4D97-AF65-F5344CB8AC3E}">
        <p14:creationId xmlns:p14="http://schemas.microsoft.com/office/powerpoint/2010/main" val="2840818540"/>
      </p:ext>
    </p:extLst>
  </p:cSld>
  <p:clrMap bg1="lt1" tx1="dk1" bg2="lt2" tx2="dk2" accent1="accent1" accent2="accent2" accent3="accent3" accent4="accent4" accent5="accent5" accent6="accent6" hlink="hlink" folHlink="folHlink"/>
  <p:sldLayoutIdLst>
    <p:sldLayoutId id="2147483671" r:id="rId1"/>
    <p:sldLayoutId id="2147483673" r:id="rId2"/>
    <p:sldLayoutId id="2147483650" r:id="rId3"/>
    <p:sldLayoutId id="2147483660" r:id="rId4"/>
    <p:sldLayoutId id="2147483652" r:id="rId5"/>
    <p:sldLayoutId id="2147483653" r:id="rId6"/>
    <p:sldLayoutId id="2147483654" r:id="rId7"/>
    <p:sldLayoutId id="2147483670" r:id="rId8"/>
    <p:sldLayoutId id="2147483655"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457200" rtl="0" eaLnBrk="1" latinLnBrk="0" hangingPunct="1">
        <a:spcBef>
          <a:spcPct val="0"/>
        </a:spcBef>
        <a:buNone/>
        <a:defRPr sz="3600" kern="1200">
          <a:solidFill>
            <a:srgbClr val="6C7373"/>
          </a:solidFill>
          <a:latin typeface="Times New Roman" charset="0"/>
          <a:ea typeface="Times New Roman" charset="0"/>
          <a:cs typeface="Times New Roman" charset="0"/>
        </a:defRPr>
      </a:lvl1pPr>
    </p:titleStyle>
    <p:bodyStyle>
      <a:lvl1pPr marL="342900" indent="-342900" algn="l" defTabSz="457200" rtl="0" eaLnBrk="1" latinLnBrk="0" hangingPunct="1">
        <a:spcBef>
          <a:spcPct val="20000"/>
        </a:spcBef>
        <a:buFont typeface="Arial"/>
        <a:buChar char="•"/>
        <a:defRPr sz="2800" b="0" i="0" kern="1200">
          <a:solidFill>
            <a:srgbClr val="6C7373"/>
          </a:solidFill>
          <a:latin typeface="Arial" charset="0"/>
          <a:ea typeface="Arial" charset="0"/>
          <a:cs typeface="Arial" charset="0"/>
        </a:defRPr>
      </a:lvl1pPr>
      <a:lvl2pPr marL="742950" indent="-285750" algn="l" defTabSz="457200" rtl="0" eaLnBrk="1" latinLnBrk="0" hangingPunct="1">
        <a:spcBef>
          <a:spcPct val="20000"/>
        </a:spcBef>
        <a:buFont typeface="Arial"/>
        <a:buChar char="–"/>
        <a:defRPr sz="2400" b="0" i="0" kern="1200">
          <a:solidFill>
            <a:srgbClr val="6C7373"/>
          </a:solidFill>
          <a:latin typeface="Arial" charset="0"/>
          <a:ea typeface="Arial" charset="0"/>
          <a:cs typeface="Arial" charset="0"/>
        </a:defRPr>
      </a:lvl2pPr>
      <a:lvl3pPr marL="1143000" indent="-228600" algn="l" defTabSz="457200" rtl="0" eaLnBrk="1" latinLnBrk="0" hangingPunct="1">
        <a:spcBef>
          <a:spcPct val="20000"/>
        </a:spcBef>
        <a:buFont typeface="Arial"/>
        <a:buChar char="•"/>
        <a:defRPr sz="2000" b="0" i="0" kern="1200">
          <a:solidFill>
            <a:srgbClr val="6C7373"/>
          </a:solidFill>
          <a:latin typeface="Arial" charset="0"/>
          <a:ea typeface="Arial" charset="0"/>
          <a:cs typeface="Arial" charset="0"/>
        </a:defRPr>
      </a:lvl3pPr>
      <a:lvl4pPr marL="1600200" indent="-228600" algn="l" defTabSz="457200" rtl="0" eaLnBrk="1" latinLnBrk="0" hangingPunct="1">
        <a:spcBef>
          <a:spcPct val="20000"/>
        </a:spcBef>
        <a:buFont typeface="Arial"/>
        <a:buChar char="–"/>
        <a:defRPr sz="1800" b="0" i="0" kern="1200">
          <a:solidFill>
            <a:srgbClr val="6C7373"/>
          </a:solidFill>
          <a:latin typeface="Arial" charset="0"/>
          <a:ea typeface="Arial" charset="0"/>
          <a:cs typeface="Arial" charset="0"/>
        </a:defRPr>
      </a:lvl4pPr>
      <a:lvl5pPr marL="2057400" indent="-228600" algn="l" defTabSz="457200" rtl="0" eaLnBrk="1" latinLnBrk="0" hangingPunct="1">
        <a:spcBef>
          <a:spcPct val="20000"/>
        </a:spcBef>
        <a:buFont typeface="Arial"/>
        <a:buChar char="»"/>
        <a:defRPr sz="1800" b="0" i="0" kern="1200">
          <a:solidFill>
            <a:srgbClr val="6C7373"/>
          </a:solidFill>
          <a:latin typeface="Arial" charset="0"/>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w3.org/TR/WCAG20/"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ebaim.org/resources/contrastchecker/" TargetMode="External"/><Relationship Id="rId2" Type="http://schemas.openxmlformats.org/officeDocument/2006/relationships/hyperlink" Target="https://developer.paciellogroup.com/resources/contrastanalyser/"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support.office.com/en-us/article/Make-your-Word-documents-accessible-d9bf3683-87ac-47ea-b91a-78dcacb3c66d" TargetMode="External"/><Relationship Id="rId2" Type="http://schemas.openxmlformats.org/officeDocument/2006/relationships/hyperlink" Target="http://ncdae.org/resources/cheatsheets/pdf/word2013.pdf" TargetMode="External"/><Relationship Id="rId1" Type="http://schemas.openxmlformats.org/officeDocument/2006/relationships/slideLayout" Target="../slideLayouts/slideLayout3.xml"/><Relationship Id="rId4" Type="http://schemas.openxmlformats.org/officeDocument/2006/relationships/hyperlink" Target="http://www.adobe.com/content/dam/acom/en/accessibility/products/acrobat/pdfs/acrobat-xi-pro-accessibility-best-practice-guide.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Creating Accessible PDFs from Word Docs</a:t>
            </a:r>
            <a:endParaRPr lang="en-US" dirty="0"/>
          </a:p>
        </p:txBody>
      </p:sp>
      <p:sp>
        <p:nvSpPr>
          <p:cNvPr id="3" name="Subtitle 2"/>
          <p:cNvSpPr>
            <a:spLocks noGrp="1"/>
          </p:cNvSpPr>
          <p:nvPr>
            <p:ph type="subTitle" idx="1"/>
          </p:nvPr>
        </p:nvSpPr>
        <p:spPr>
          <a:xfrm>
            <a:off x="550733" y="3973966"/>
            <a:ext cx="4987877" cy="769484"/>
          </a:xfrm>
        </p:spPr>
        <p:txBody>
          <a:bodyPr>
            <a:normAutofit fontScale="77500" lnSpcReduction="20000"/>
          </a:bodyPr>
          <a:lstStyle/>
          <a:p>
            <a:r>
              <a:rPr lang="en-US" dirty="0" err="1"/>
              <a:t>WashU</a:t>
            </a:r>
            <a:r>
              <a:rPr lang="en-US" dirty="0"/>
              <a:t> Web Accessibility Users </a:t>
            </a:r>
            <a:r>
              <a:rPr lang="en-US" dirty="0" smtClean="0"/>
              <a:t>Group</a:t>
            </a:r>
          </a:p>
          <a:p>
            <a:r>
              <a:rPr lang="en-US" dirty="0" smtClean="0"/>
              <a:t>November 9, 2017</a:t>
            </a:r>
          </a:p>
          <a:p>
            <a:endParaRPr lang="en-US" dirty="0"/>
          </a:p>
          <a:p>
            <a:endParaRPr lang="en-US" dirty="0"/>
          </a:p>
        </p:txBody>
      </p:sp>
    </p:spTree>
    <p:extLst>
      <p:ext uri="{BB962C8B-B14F-4D97-AF65-F5344CB8AC3E}">
        <p14:creationId xmlns:p14="http://schemas.microsoft.com/office/powerpoint/2010/main" val="1584286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Color </a:t>
            </a:r>
            <a:r>
              <a:rPr lang="en-US" dirty="0" smtClean="0"/>
              <a:t>considerations</a:t>
            </a:r>
            <a:endParaRPr lang="en-US" dirty="0"/>
          </a:p>
        </p:txBody>
      </p:sp>
      <p:sp>
        <p:nvSpPr>
          <p:cNvPr id="2" name="Content Placeholder 1"/>
          <p:cNvSpPr>
            <a:spLocks noGrp="1"/>
          </p:cNvSpPr>
          <p:nvPr>
            <p:ph idx="1"/>
          </p:nvPr>
        </p:nvSpPr>
        <p:spPr>
          <a:xfrm>
            <a:off x="493889" y="1600200"/>
            <a:ext cx="8142111" cy="4732020"/>
          </a:xfrm>
        </p:spPr>
        <p:txBody>
          <a:bodyPr>
            <a:normAutofit/>
          </a:bodyPr>
          <a:lstStyle/>
          <a:p>
            <a:r>
              <a:rPr lang="en-US" dirty="0" smtClean="0"/>
              <a:t>Don’t use color as the only way to convey </a:t>
            </a:r>
            <a:r>
              <a:rPr lang="en-US" dirty="0" smtClean="0"/>
              <a:t>information.</a:t>
            </a:r>
          </a:p>
          <a:p>
            <a:r>
              <a:rPr lang="en-US" dirty="0" smtClean="0"/>
              <a:t>Color </a:t>
            </a:r>
            <a:r>
              <a:rPr lang="en-US" dirty="0" smtClean="0"/>
              <a:t>contrast guidelines</a:t>
            </a:r>
          </a:p>
          <a:p>
            <a:pPr lvl="1"/>
            <a:r>
              <a:rPr lang="en-US" dirty="0" smtClean="0">
                <a:hlinkClick r:id="rId2"/>
              </a:rPr>
              <a:t>WCAG </a:t>
            </a:r>
            <a:r>
              <a:rPr lang="en-US" dirty="0">
                <a:hlinkClick r:id="rId2"/>
              </a:rPr>
              <a:t>2.0</a:t>
            </a:r>
            <a:r>
              <a:rPr lang="en-US" dirty="0"/>
              <a:t> level AA requires a contrast ratio of 4.5:1 for normal text and 3:1 for large </a:t>
            </a:r>
            <a:r>
              <a:rPr lang="en-US" dirty="0" smtClean="0"/>
              <a:t>text</a:t>
            </a:r>
          </a:p>
          <a:p>
            <a:pPr lvl="1"/>
            <a:r>
              <a:rPr lang="en-US" dirty="0" smtClean="0"/>
              <a:t>Large </a:t>
            </a:r>
            <a:r>
              <a:rPr lang="en-US" dirty="0"/>
              <a:t>text is defined as 14 point </a:t>
            </a:r>
            <a:r>
              <a:rPr lang="en-US" dirty="0" smtClean="0"/>
              <a:t>bold (typically </a:t>
            </a:r>
            <a:r>
              <a:rPr lang="en-US" dirty="0"/>
              <a:t>18.66px) </a:t>
            </a:r>
            <a:r>
              <a:rPr lang="en-US" dirty="0" smtClean="0"/>
              <a:t>or </a:t>
            </a:r>
            <a:r>
              <a:rPr lang="en-US" dirty="0"/>
              <a:t>larger, or 18 point </a:t>
            </a:r>
            <a:r>
              <a:rPr lang="en-US" dirty="0" smtClean="0"/>
              <a:t>non-bold </a:t>
            </a:r>
            <a:r>
              <a:rPr lang="en-US" dirty="0" smtClean="0"/>
              <a:t>(typically </a:t>
            </a:r>
            <a:r>
              <a:rPr lang="en-US" dirty="0"/>
              <a:t>24px) or </a:t>
            </a:r>
            <a:r>
              <a:rPr lang="en-US" dirty="0" smtClean="0"/>
              <a:t>larger</a:t>
            </a:r>
          </a:p>
          <a:p>
            <a:pPr lvl="1"/>
            <a:r>
              <a:rPr lang="en-US" dirty="0"/>
              <a:t>Use color contrast checkers</a:t>
            </a:r>
          </a:p>
        </p:txBody>
      </p:sp>
    </p:spTree>
    <p:extLst>
      <p:ext uri="{BB962C8B-B14F-4D97-AF65-F5344CB8AC3E}">
        <p14:creationId xmlns:p14="http://schemas.microsoft.com/office/powerpoint/2010/main" val="921471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3889" y="1931670"/>
            <a:ext cx="8142111" cy="4446552"/>
          </a:xfrm>
        </p:spPr>
        <p:txBody>
          <a:bodyPr/>
          <a:lstStyle/>
          <a:p>
            <a:r>
              <a:rPr lang="en-US" dirty="0" smtClean="0">
                <a:hlinkClick r:id="rId2"/>
              </a:rPr>
              <a:t>Colour Contrast </a:t>
            </a:r>
            <a:r>
              <a:rPr lang="en-US" dirty="0" err="1" smtClean="0">
                <a:hlinkClick r:id="rId2"/>
              </a:rPr>
              <a:t>Analyser</a:t>
            </a:r>
            <a:r>
              <a:rPr lang="en-US" dirty="0" smtClean="0"/>
              <a:t> by The </a:t>
            </a:r>
            <a:r>
              <a:rPr lang="en-US" dirty="0" err="1" smtClean="0"/>
              <a:t>Paciello</a:t>
            </a:r>
            <a:r>
              <a:rPr lang="en-US" dirty="0" smtClean="0"/>
              <a:t> Group (recommended by Microsoft)</a:t>
            </a:r>
          </a:p>
          <a:p>
            <a:r>
              <a:rPr lang="en-US" dirty="0" smtClean="0">
                <a:hlinkClick r:id="rId3"/>
              </a:rPr>
              <a:t>Color Contrast Checker</a:t>
            </a:r>
            <a:r>
              <a:rPr lang="en-US" dirty="0" smtClean="0"/>
              <a:t> on </a:t>
            </a:r>
            <a:r>
              <a:rPr lang="en-US" dirty="0" err="1" smtClean="0"/>
              <a:t>WebAIM</a:t>
            </a:r>
            <a:r>
              <a:rPr lang="en-US" dirty="0" smtClean="0"/>
              <a:t> site</a:t>
            </a:r>
          </a:p>
          <a:p>
            <a:r>
              <a:rPr lang="en-US" dirty="0" smtClean="0"/>
              <a:t>Don’t rely upon your own eyesight as a guide. On-screen colors are tricky.</a:t>
            </a:r>
          </a:p>
          <a:p>
            <a:endParaRPr lang="en-US" dirty="0"/>
          </a:p>
        </p:txBody>
      </p:sp>
      <p:sp>
        <p:nvSpPr>
          <p:cNvPr id="3" name="Title 2"/>
          <p:cNvSpPr>
            <a:spLocks noGrp="1"/>
          </p:cNvSpPr>
          <p:nvPr>
            <p:ph type="title"/>
          </p:nvPr>
        </p:nvSpPr>
        <p:spPr/>
        <p:txBody>
          <a:bodyPr/>
          <a:lstStyle/>
          <a:p>
            <a:r>
              <a:rPr lang="en-US" dirty="0" smtClean="0"/>
              <a:t>Contrast-checking tools</a:t>
            </a:r>
            <a:endParaRPr lang="en-US" dirty="0"/>
          </a:p>
        </p:txBody>
      </p:sp>
    </p:spTree>
    <p:extLst>
      <p:ext uri="{BB962C8B-B14F-4D97-AF65-F5344CB8AC3E}">
        <p14:creationId xmlns:p14="http://schemas.microsoft.com/office/powerpoint/2010/main" val="2753052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Save the Word doc as a PDF</a:t>
            </a:r>
            <a:endParaRPr lang="en-US" dirty="0"/>
          </a:p>
        </p:txBody>
      </p:sp>
      <p:sp>
        <p:nvSpPr>
          <p:cNvPr id="2" name="Content Placeholder 1"/>
          <p:cNvSpPr>
            <a:spLocks noGrp="1"/>
          </p:cNvSpPr>
          <p:nvPr>
            <p:ph idx="1"/>
          </p:nvPr>
        </p:nvSpPr>
        <p:spPr/>
        <p:txBody>
          <a:bodyPr/>
          <a:lstStyle/>
          <a:p>
            <a:r>
              <a:rPr lang="en-US" dirty="0" smtClean="0"/>
              <a:t>Save the document as a Word doc.</a:t>
            </a:r>
          </a:p>
          <a:p>
            <a:r>
              <a:rPr lang="en-US" dirty="0" smtClean="0"/>
              <a:t>Save the document as a PDF. In the Options section, check the boxes under “Include non-printing </a:t>
            </a:r>
            <a:r>
              <a:rPr lang="en-US" dirty="0" smtClean="0"/>
              <a:t>information”:</a:t>
            </a:r>
            <a:endParaRPr lang="en-US" dirty="0" smtClean="0"/>
          </a:p>
          <a:p>
            <a:pPr lvl="1"/>
            <a:r>
              <a:rPr lang="en-US" dirty="0" smtClean="0"/>
              <a:t>Create bookmarks using headings</a:t>
            </a:r>
          </a:p>
          <a:p>
            <a:pPr lvl="1"/>
            <a:r>
              <a:rPr lang="en-US" dirty="0" smtClean="0"/>
              <a:t>Document properties</a:t>
            </a:r>
          </a:p>
          <a:p>
            <a:pPr lvl="1"/>
            <a:r>
              <a:rPr lang="en-US" dirty="0" smtClean="0"/>
              <a:t>Document structure tags for accessibility</a:t>
            </a:r>
          </a:p>
        </p:txBody>
      </p:sp>
    </p:spTree>
    <p:extLst>
      <p:ext uri="{BB962C8B-B14F-4D97-AF65-F5344CB8AC3E}">
        <p14:creationId xmlns:p14="http://schemas.microsoft.com/office/powerpoint/2010/main" val="559821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 Adobe Acrobat</a:t>
            </a:r>
            <a:endParaRPr lang="en-US" dirty="0"/>
          </a:p>
        </p:txBody>
      </p:sp>
      <p:sp>
        <p:nvSpPr>
          <p:cNvPr id="2" name="Content Placeholder 1"/>
          <p:cNvSpPr>
            <a:spLocks noGrp="1"/>
          </p:cNvSpPr>
          <p:nvPr>
            <p:ph idx="1"/>
          </p:nvPr>
        </p:nvSpPr>
        <p:spPr/>
        <p:txBody>
          <a:bodyPr>
            <a:normAutofit fontScale="92500"/>
          </a:bodyPr>
          <a:lstStyle/>
          <a:p>
            <a:r>
              <a:rPr lang="en-US" dirty="0" smtClean="0"/>
              <a:t>Open the PDF</a:t>
            </a:r>
          </a:p>
          <a:p>
            <a:r>
              <a:rPr lang="en-US" dirty="0" smtClean="0"/>
              <a:t>Tools &gt; Action Wizard &gt; Make Accessible</a:t>
            </a:r>
          </a:p>
          <a:p>
            <a:pPr lvl="1"/>
            <a:r>
              <a:rPr lang="en-US" dirty="0" smtClean="0"/>
              <a:t>Step through each of the options</a:t>
            </a:r>
          </a:p>
          <a:p>
            <a:pPr lvl="1"/>
            <a:r>
              <a:rPr lang="en-US" dirty="0" smtClean="0"/>
              <a:t>Make sure Title is </a:t>
            </a:r>
            <a:r>
              <a:rPr lang="en-US" dirty="0" smtClean="0"/>
              <a:t>complete in </a:t>
            </a:r>
            <a:r>
              <a:rPr lang="en-US" dirty="0" smtClean="0"/>
              <a:t>Document Description </a:t>
            </a:r>
            <a:r>
              <a:rPr lang="en-US" dirty="0" smtClean="0"/>
              <a:t>so it </a:t>
            </a:r>
            <a:r>
              <a:rPr lang="en-US" dirty="0" smtClean="0"/>
              <a:t>will display upon </a:t>
            </a:r>
            <a:r>
              <a:rPr lang="en-US" dirty="0" smtClean="0"/>
              <a:t>opening the file (instead of file name)</a:t>
            </a:r>
            <a:endParaRPr lang="en-US" dirty="0" smtClean="0"/>
          </a:p>
          <a:p>
            <a:r>
              <a:rPr lang="en-US" dirty="0" smtClean="0"/>
              <a:t>Run Accessibility Full Check</a:t>
            </a:r>
          </a:p>
          <a:p>
            <a:r>
              <a:rPr lang="en-US" dirty="0"/>
              <a:t>With the checker open </a:t>
            </a:r>
            <a:r>
              <a:rPr lang="en-US" dirty="0" smtClean="0"/>
              <a:t>in </a:t>
            </a:r>
            <a:r>
              <a:rPr lang="en-US" dirty="0"/>
              <a:t>the right window, </a:t>
            </a:r>
            <a:r>
              <a:rPr lang="en-US" dirty="0" smtClean="0"/>
              <a:t>review any issues marked </a:t>
            </a:r>
            <a:r>
              <a:rPr lang="en-US" dirty="0" smtClean="0"/>
              <a:t>in the left </a:t>
            </a:r>
            <a:r>
              <a:rPr lang="en-US" dirty="0" smtClean="0"/>
              <a:t>window. Some may need </a:t>
            </a:r>
            <a:r>
              <a:rPr lang="en-US" dirty="0"/>
              <a:t>to be fixed in the source document</a:t>
            </a:r>
            <a:r>
              <a:rPr lang="en-US" dirty="0" smtClean="0"/>
              <a:t>.</a:t>
            </a:r>
            <a:endParaRPr lang="en-US" dirty="0"/>
          </a:p>
        </p:txBody>
      </p:sp>
    </p:spTree>
    <p:extLst>
      <p:ext uri="{BB962C8B-B14F-4D97-AF65-F5344CB8AC3E}">
        <p14:creationId xmlns:p14="http://schemas.microsoft.com/office/powerpoint/2010/main" val="2016613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Limitations of the A11y Checker</a:t>
            </a:r>
            <a:endParaRPr lang="en-US" dirty="0"/>
          </a:p>
        </p:txBody>
      </p:sp>
      <p:sp>
        <p:nvSpPr>
          <p:cNvPr id="2" name="Content Placeholder 1"/>
          <p:cNvSpPr>
            <a:spLocks noGrp="1"/>
          </p:cNvSpPr>
          <p:nvPr>
            <p:ph idx="1"/>
          </p:nvPr>
        </p:nvSpPr>
        <p:spPr/>
        <p:txBody>
          <a:bodyPr/>
          <a:lstStyle/>
          <a:p>
            <a:r>
              <a:rPr lang="en-US" dirty="0"/>
              <a:t>Some </a:t>
            </a:r>
            <a:r>
              <a:rPr lang="en-US" dirty="0" smtClean="0"/>
              <a:t>features </a:t>
            </a:r>
            <a:r>
              <a:rPr lang="en-US" dirty="0"/>
              <a:t>need to be checked manually</a:t>
            </a:r>
            <a:r>
              <a:rPr lang="en-US" dirty="0" smtClean="0"/>
              <a:t>.</a:t>
            </a:r>
          </a:p>
          <a:p>
            <a:endParaRPr lang="en-US" dirty="0"/>
          </a:p>
          <a:p>
            <a:endParaRPr lang="en-US" dirty="0" smtClean="0"/>
          </a:p>
          <a:p>
            <a:r>
              <a:rPr lang="en-US" dirty="0" smtClean="0"/>
              <a:t>Acrobat </a:t>
            </a:r>
            <a:r>
              <a:rPr lang="en-US" dirty="0"/>
              <a:t>can’t check:</a:t>
            </a:r>
          </a:p>
          <a:p>
            <a:pPr lvl="1"/>
            <a:r>
              <a:rPr lang="en-US" dirty="0"/>
              <a:t>reading order, color contrast, </a:t>
            </a:r>
            <a:r>
              <a:rPr lang="en-US" i="1" dirty="0" smtClean="0"/>
              <a:t>appropriate</a:t>
            </a:r>
            <a:r>
              <a:rPr lang="en-US" dirty="0" smtClean="0"/>
              <a:t> </a:t>
            </a:r>
            <a:r>
              <a:rPr lang="en-US" dirty="0"/>
              <a:t>alt-text</a:t>
            </a:r>
          </a:p>
          <a:p>
            <a:r>
              <a:rPr lang="en-US" dirty="0"/>
              <a:t>Acrobat won’t flag certain errors:</a:t>
            </a:r>
          </a:p>
          <a:p>
            <a:pPr lvl="1"/>
            <a:r>
              <a:rPr lang="en-US" dirty="0"/>
              <a:t>an empty </a:t>
            </a:r>
            <a:r>
              <a:rPr lang="en-US" dirty="0" smtClean="0"/>
              <a:t>¶, a numbered section that isn’t structured as an ordered list, etc.</a:t>
            </a:r>
          </a:p>
        </p:txBody>
      </p:sp>
      <p:pic>
        <p:nvPicPr>
          <p:cNvPr id="5" name="Picture 4" descr="eyes behind glasse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1837" y="2228851"/>
            <a:ext cx="1682944" cy="1257300"/>
          </a:xfrm>
          <a:prstGeom prst="rect">
            <a:avLst/>
          </a:prstGeom>
        </p:spPr>
      </p:pic>
    </p:spTree>
    <p:extLst>
      <p:ext uri="{BB962C8B-B14F-4D97-AF65-F5344CB8AC3E}">
        <p14:creationId xmlns:p14="http://schemas.microsoft.com/office/powerpoint/2010/main" val="1292831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A11y Checker: Check Order</a:t>
            </a:r>
            <a:endParaRPr lang="en-US" dirty="0"/>
          </a:p>
        </p:txBody>
      </p:sp>
      <p:sp>
        <p:nvSpPr>
          <p:cNvPr id="2" name="Content Placeholder 1"/>
          <p:cNvSpPr>
            <a:spLocks noGrp="1"/>
          </p:cNvSpPr>
          <p:nvPr>
            <p:ph idx="1"/>
          </p:nvPr>
        </p:nvSpPr>
        <p:spPr/>
        <p:txBody>
          <a:bodyPr>
            <a:normAutofit fontScale="92500"/>
          </a:bodyPr>
          <a:lstStyle/>
          <a:p>
            <a:r>
              <a:rPr lang="en-US" dirty="0" smtClean="0"/>
              <a:t>Choose the Order icon in the left window.</a:t>
            </a:r>
          </a:p>
          <a:p>
            <a:r>
              <a:rPr lang="en-US" dirty="0" smtClean="0"/>
              <a:t>Use the dropdown to “Show reading order panel.”</a:t>
            </a:r>
          </a:p>
          <a:p>
            <a:r>
              <a:rPr lang="en-US" dirty="0" smtClean="0"/>
              <a:t>Choose “Show page content </a:t>
            </a:r>
            <a:r>
              <a:rPr lang="en-US" dirty="0" smtClean="0"/>
              <a:t>groups” </a:t>
            </a:r>
            <a:r>
              <a:rPr lang="en-US" dirty="0" smtClean="0"/>
              <a:t>and “Page content order.”</a:t>
            </a:r>
          </a:p>
          <a:p>
            <a:r>
              <a:rPr lang="en-US" dirty="0" smtClean="0"/>
              <a:t>If anything needs to be rearranged, it can be done in the left window by dragging and dropping. This will not change the visual look of the page, but it will change the order that </a:t>
            </a:r>
            <a:r>
              <a:rPr lang="en-US" dirty="0" smtClean="0"/>
              <a:t>the elements are read by a </a:t>
            </a:r>
            <a:r>
              <a:rPr lang="en-US" dirty="0" smtClean="0"/>
              <a:t>screen </a:t>
            </a:r>
            <a:r>
              <a:rPr lang="en-US" dirty="0" smtClean="0"/>
              <a:t>reader.</a:t>
            </a:r>
            <a:endParaRPr lang="en-US" dirty="0" smtClean="0"/>
          </a:p>
          <a:p>
            <a:endParaRPr lang="en-US" dirty="0"/>
          </a:p>
        </p:txBody>
      </p:sp>
    </p:spTree>
    <p:extLst>
      <p:ext uri="{BB962C8B-B14F-4D97-AF65-F5344CB8AC3E}">
        <p14:creationId xmlns:p14="http://schemas.microsoft.com/office/powerpoint/2010/main" val="687987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to do next...</a:t>
            </a:r>
            <a:endParaRPr lang="en-US" dirty="0"/>
          </a:p>
        </p:txBody>
      </p:sp>
      <p:sp>
        <p:nvSpPr>
          <p:cNvPr id="2" name="Content Placeholder 1"/>
          <p:cNvSpPr>
            <a:spLocks noGrp="1"/>
          </p:cNvSpPr>
          <p:nvPr>
            <p:ph idx="1"/>
          </p:nvPr>
        </p:nvSpPr>
        <p:spPr>
          <a:xfrm>
            <a:off x="493889" y="1600200"/>
            <a:ext cx="8142111" cy="4858032"/>
          </a:xfrm>
        </p:spPr>
        <p:txBody>
          <a:bodyPr/>
          <a:lstStyle/>
          <a:p>
            <a:r>
              <a:rPr lang="en-US" dirty="0" smtClean="0"/>
              <a:t>Make all of your new documents accessible, even if they won’t be public-facing. It will get you in the habit of using universal design principles.</a:t>
            </a:r>
            <a:endParaRPr lang="en-US" dirty="0"/>
          </a:p>
          <a:p>
            <a:r>
              <a:rPr lang="en-US" dirty="0" smtClean="0"/>
              <a:t>Although creating accessible documents can be complicated, it’s worth the effort. Do what you can and learn as you go.</a:t>
            </a:r>
          </a:p>
          <a:p>
            <a:endParaRPr lang="en-US" dirty="0" smtClean="0"/>
          </a:p>
          <a:p>
            <a:endParaRPr lang="en-US" dirty="0" smtClean="0"/>
          </a:p>
          <a:p>
            <a:endParaRPr lang="en-US" dirty="0" smtClean="0"/>
          </a:p>
          <a:p>
            <a:endParaRPr lang="en-US" dirty="0" smtClean="0"/>
          </a:p>
          <a:p>
            <a:endParaRPr lang="en-US" dirty="0" smtClean="0"/>
          </a:p>
        </p:txBody>
      </p:sp>
      <p:pic>
        <p:nvPicPr>
          <p:cNvPr id="8" name="Picture 7" descr="check-marked box"/>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7600" y="4444688"/>
            <a:ext cx="2041545" cy="2013544"/>
          </a:xfrm>
          <a:prstGeom prst="rect">
            <a:avLst/>
          </a:prstGeom>
        </p:spPr>
      </p:pic>
    </p:spTree>
    <p:extLst>
      <p:ext uri="{BB962C8B-B14F-4D97-AF65-F5344CB8AC3E}">
        <p14:creationId xmlns:p14="http://schemas.microsoft.com/office/powerpoint/2010/main" val="151577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tx1"/>
                </a:solidFill>
              </a:rPr>
              <a:t>Resources</a:t>
            </a:r>
            <a:endParaRPr lang="en-US" dirty="0">
              <a:solidFill>
                <a:schemeClr val="tx1"/>
              </a:solidFill>
            </a:endParaRPr>
          </a:p>
        </p:txBody>
      </p:sp>
      <p:sp>
        <p:nvSpPr>
          <p:cNvPr id="5" name="Content Placeholder 4"/>
          <p:cNvSpPr>
            <a:spLocks noGrp="1"/>
          </p:cNvSpPr>
          <p:nvPr>
            <p:ph idx="1"/>
          </p:nvPr>
        </p:nvSpPr>
        <p:spPr/>
        <p:txBody>
          <a:bodyPr>
            <a:normAutofit fontScale="85000" lnSpcReduction="20000"/>
          </a:bodyPr>
          <a:lstStyle/>
          <a:p>
            <a:r>
              <a:rPr lang="en-US" dirty="0"/>
              <a:t>The National Center on Disability and Access to Education, “Creating Accessible Microsoft Word 2013 Documents (Windows),” </a:t>
            </a:r>
            <a:r>
              <a:rPr lang="en-US" dirty="0">
                <a:hlinkClick r:id="rId2"/>
              </a:rPr>
              <a:t>http://ncdae.org/resources/cheatsheets/pdf/word2013.pdf</a:t>
            </a:r>
            <a:r>
              <a:rPr lang="en-US" dirty="0"/>
              <a:t> (</a:t>
            </a:r>
            <a:r>
              <a:rPr lang="en-US" dirty="0">
                <a:solidFill>
                  <a:srgbClr val="C00000"/>
                </a:solidFill>
              </a:rPr>
              <a:t>one-page cheat sheet</a:t>
            </a:r>
            <a:r>
              <a:rPr lang="en-US" dirty="0"/>
              <a:t>)</a:t>
            </a:r>
          </a:p>
          <a:p>
            <a:pPr>
              <a:spcAft>
                <a:spcPts val="1200"/>
              </a:spcAft>
            </a:pPr>
            <a:r>
              <a:rPr lang="en-US" dirty="0" smtClean="0"/>
              <a:t>MS </a:t>
            </a:r>
            <a:r>
              <a:rPr lang="en-US" dirty="0" smtClean="0"/>
              <a:t>Office, “Make your Word documents accessible</a:t>
            </a:r>
            <a:r>
              <a:rPr lang="en-US" dirty="0"/>
              <a:t>,” </a:t>
            </a:r>
            <a:r>
              <a:rPr lang="en-US" dirty="0">
                <a:hlinkClick r:id="rId3"/>
              </a:rPr>
              <a:t>https://</a:t>
            </a:r>
            <a:r>
              <a:rPr lang="en-US" dirty="0" smtClean="0">
                <a:hlinkClick r:id="rId3"/>
              </a:rPr>
              <a:t>support.office.com/en-us/article/Make-your-Word-documents-accessible-d9bf3683-87ac-47ea-b91a-78dcacb3c66d</a:t>
            </a:r>
            <a:r>
              <a:rPr lang="en-US" dirty="0" smtClean="0"/>
              <a:t> </a:t>
            </a:r>
          </a:p>
          <a:p>
            <a:r>
              <a:rPr lang="en-US" dirty="0" smtClean="0"/>
              <a:t>Adobe</a:t>
            </a:r>
            <a:r>
              <a:rPr lang="en-US" dirty="0"/>
              <a:t>, “Adobe Acrobat XI Pro Accessibility Guide: Best Practices for PDF Accessibility,” </a:t>
            </a:r>
            <a:r>
              <a:rPr lang="en-US" dirty="0">
                <a:hlinkClick r:id="rId4"/>
              </a:rPr>
              <a:t>http://www.adobe.com/content/dam/acom/en/accessibility/products/acrobat/pdfs/acrobat-xi-pro-accessibility-best-practice-guide.pdf</a:t>
            </a:r>
            <a:r>
              <a:rPr lang="en-US" dirty="0"/>
              <a:t> </a:t>
            </a:r>
          </a:p>
        </p:txBody>
      </p:sp>
    </p:spTree>
    <p:extLst>
      <p:ext uri="{BB962C8B-B14F-4D97-AF65-F5344CB8AC3E}">
        <p14:creationId xmlns:p14="http://schemas.microsoft.com/office/powerpoint/2010/main" val="1035593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Where to Begin...</a:t>
            </a:r>
            <a:endParaRPr lang="en-US" dirty="0"/>
          </a:p>
        </p:txBody>
      </p:sp>
      <p:sp>
        <p:nvSpPr>
          <p:cNvPr id="2" name="Content Placeholder 1"/>
          <p:cNvSpPr>
            <a:spLocks noGrp="1"/>
          </p:cNvSpPr>
          <p:nvPr>
            <p:ph idx="1"/>
          </p:nvPr>
        </p:nvSpPr>
        <p:spPr/>
        <p:txBody>
          <a:bodyPr>
            <a:normAutofit/>
          </a:bodyPr>
          <a:lstStyle/>
          <a:p>
            <a:r>
              <a:rPr lang="en-US" dirty="0" smtClean="0"/>
              <a:t>When creating an accessible PDF from a Microsoft </a:t>
            </a:r>
            <a:r>
              <a:rPr lang="en-US" dirty="0"/>
              <a:t>source document (Word, PowerPoint, Excel</a:t>
            </a:r>
            <a:r>
              <a:rPr lang="en-US" dirty="0" smtClean="0"/>
              <a:t>), </a:t>
            </a:r>
            <a:r>
              <a:rPr lang="en-US" dirty="0" smtClean="0"/>
              <a:t>it’s important to make the source document accessible first.</a:t>
            </a:r>
            <a:endParaRPr lang="en-US" dirty="0" smtClean="0"/>
          </a:p>
          <a:p>
            <a:r>
              <a:rPr lang="en-US" dirty="0" smtClean="0"/>
              <a:t>Additional </a:t>
            </a:r>
            <a:r>
              <a:rPr lang="en-US" dirty="0" smtClean="0"/>
              <a:t>steps will need to be taken in </a:t>
            </a:r>
            <a:r>
              <a:rPr lang="en-US" dirty="0" smtClean="0"/>
              <a:t>Acrobat to make the PDF accessible.</a:t>
            </a:r>
            <a:endParaRPr lang="en-US" dirty="0" smtClean="0"/>
          </a:p>
          <a:p>
            <a:r>
              <a:rPr lang="en-US" dirty="0" smtClean="0"/>
              <a:t>Creating an accessible PDF using universal design elements helps all </a:t>
            </a:r>
            <a:r>
              <a:rPr lang="en-US" dirty="0" smtClean="0"/>
              <a:t>users.</a:t>
            </a:r>
          </a:p>
        </p:txBody>
      </p:sp>
    </p:spTree>
    <p:extLst>
      <p:ext uri="{BB962C8B-B14F-4D97-AF65-F5344CB8AC3E}">
        <p14:creationId xmlns:p14="http://schemas.microsoft.com/office/powerpoint/2010/main" val="2916213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Best Practices in Word</a:t>
            </a:r>
            <a:endParaRPr lang="en-US" dirty="0"/>
          </a:p>
        </p:txBody>
      </p:sp>
      <p:sp>
        <p:nvSpPr>
          <p:cNvPr id="2" name="Content Placeholder 1"/>
          <p:cNvSpPr>
            <a:spLocks noGrp="1"/>
          </p:cNvSpPr>
          <p:nvPr>
            <p:ph idx="1"/>
          </p:nvPr>
        </p:nvSpPr>
        <p:spPr/>
        <p:txBody>
          <a:bodyPr>
            <a:normAutofit fontScale="92500" lnSpcReduction="10000"/>
          </a:bodyPr>
          <a:lstStyle/>
          <a:p>
            <a:pPr marL="0" indent="0">
              <a:buNone/>
            </a:pPr>
            <a:r>
              <a:rPr lang="en-US" dirty="0" smtClean="0"/>
              <a:t>Use:</a:t>
            </a:r>
          </a:p>
          <a:p>
            <a:r>
              <a:rPr lang="en-US" dirty="0" smtClean="0"/>
              <a:t>Built-in </a:t>
            </a:r>
            <a:r>
              <a:rPr lang="en-US" dirty="0" smtClean="0"/>
              <a:t>styles </a:t>
            </a:r>
            <a:r>
              <a:rPr lang="en-US" dirty="0" smtClean="0"/>
              <a:t>and formats</a:t>
            </a:r>
          </a:p>
          <a:p>
            <a:r>
              <a:rPr lang="en-US" dirty="0" smtClean="0"/>
              <a:t>Alt-text for images</a:t>
            </a:r>
          </a:p>
          <a:p>
            <a:r>
              <a:rPr lang="en-US" dirty="0" smtClean="0"/>
              <a:t>Simple tables with headers</a:t>
            </a:r>
          </a:p>
          <a:p>
            <a:r>
              <a:rPr lang="en-US" dirty="0" smtClean="0"/>
              <a:t>Meaningful hyperlink text</a:t>
            </a:r>
          </a:p>
          <a:p>
            <a:r>
              <a:rPr lang="en-US" dirty="0" smtClean="0"/>
              <a:t>Page Layout elements</a:t>
            </a:r>
          </a:p>
          <a:p>
            <a:r>
              <a:rPr lang="en-US" dirty="0" smtClean="0"/>
              <a:t>Numbered and bulleted lists</a:t>
            </a:r>
          </a:p>
          <a:p>
            <a:r>
              <a:rPr lang="en-US" dirty="0" smtClean="0"/>
              <a:t>Color </a:t>
            </a:r>
            <a:r>
              <a:rPr lang="en-US" dirty="0" smtClean="0"/>
              <a:t>considerations</a:t>
            </a:r>
            <a:endParaRPr lang="en-US" dirty="0" smtClean="0"/>
          </a:p>
          <a:p>
            <a:endParaRPr lang="en-US" dirty="0"/>
          </a:p>
        </p:txBody>
      </p:sp>
    </p:spTree>
    <p:extLst>
      <p:ext uri="{BB962C8B-B14F-4D97-AF65-F5344CB8AC3E}">
        <p14:creationId xmlns:p14="http://schemas.microsoft.com/office/powerpoint/2010/main" val="438892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Built-in </a:t>
            </a:r>
            <a:r>
              <a:rPr lang="en-US" dirty="0" smtClean="0"/>
              <a:t>styles and formats</a:t>
            </a:r>
            <a:endParaRPr lang="en-US" dirty="0"/>
          </a:p>
        </p:txBody>
      </p:sp>
      <p:sp>
        <p:nvSpPr>
          <p:cNvPr id="2" name="Content Placeholder 1"/>
          <p:cNvSpPr>
            <a:spLocks noGrp="1"/>
          </p:cNvSpPr>
          <p:nvPr>
            <p:ph idx="1"/>
          </p:nvPr>
        </p:nvSpPr>
        <p:spPr/>
        <p:txBody>
          <a:bodyPr>
            <a:normAutofit fontScale="92500" lnSpcReduction="10000"/>
          </a:bodyPr>
          <a:lstStyle/>
          <a:p>
            <a:r>
              <a:rPr lang="en-US" dirty="0" smtClean="0"/>
              <a:t>Create headings using Word styles (Heading 1, Heading 2, etc.) in a logical order so they’re nested properly (H1 then H2, etc.).</a:t>
            </a:r>
          </a:p>
          <a:p>
            <a:pPr lvl="1"/>
            <a:r>
              <a:rPr lang="en-US" i="1" dirty="0" smtClean="0"/>
              <a:t>Bonus</a:t>
            </a:r>
            <a:r>
              <a:rPr lang="en-US" dirty="0" smtClean="0"/>
              <a:t>: enables easy creation of a Table of </a:t>
            </a:r>
            <a:r>
              <a:rPr lang="en-US" dirty="0" smtClean="0"/>
              <a:t>Contents for long documents</a:t>
            </a:r>
            <a:endParaRPr lang="en-US" dirty="0" smtClean="0"/>
          </a:p>
          <a:p>
            <a:pPr lvl="1"/>
            <a:r>
              <a:rPr lang="en-US" dirty="0" smtClean="0">
                <a:solidFill>
                  <a:schemeClr val="tx1"/>
                </a:solidFill>
              </a:rPr>
              <a:t>Home &gt; Styles</a:t>
            </a:r>
          </a:p>
          <a:p>
            <a:r>
              <a:rPr lang="en-US" dirty="0" smtClean="0"/>
              <a:t>Modify paragraph format (or create paragraph styles) to create vertical white space instead of leaving empty paragraphs.</a:t>
            </a:r>
          </a:p>
          <a:p>
            <a:pPr lvl="1"/>
            <a:r>
              <a:rPr lang="en-US" i="1" dirty="0" smtClean="0"/>
              <a:t>Tip:</a:t>
            </a:r>
            <a:r>
              <a:rPr lang="en-US" dirty="0" smtClean="0"/>
              <a:t> Show formatting symbols to find empty paragraphs (Home &gt; ¶ )</a:t>
            </a:r>
          </a:p>
          <a:p>
            <a:endParaRPr lang="en-US" dirty="0" smtClean="0"/>
          </a:p>
          <a:p>
            <a:endParaRPr lang="en-US" dirty="0"/>
          </a:p>
        </p:txBody>
      </p:sp>
    </p:spTree>
    <p:extLst>
      <p:ext uri="{BB962C8B-B14F-4D97-AF65-F5344CB8AC3E}">
        <p14:creationId xmlns:p14="http://schemas.microsoft.com/office/powerpoint/2010/main" val="2267542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Alt-text for </a:t>
            </a:r>
            <a:r>
              <a:rPr lang="en-US" dirty="0" smtClean="0"/>
              <a:t>images</a:t>
            </a:r>
            <a:endParaRPr lang="en-US" dirty="0"/>
          </a:p>
        </p:txBody>
      </p:sp>
      <p:sp>
        <p:nvSpPr>
          <p:cNvPr id="2" name="Content Placeholder 1"/>
          <p:cNvSpPr>
            <a:spLocks noGrp="1"/>
          </p:cNvSpPr>
          <p:nvPr>
            <p:ph idx="1"/>
          </p:nvPr>
        </p:nvSpPr>
        <p:spPr/>
        <p:txBody>
          <a:bodyPr>
            <a:normAutofit/>
          </a:bodyPr>
          <a:lstStyle/>
          <a:p>
            <a:r>
              <a:rPr lang="en-US" dirty="0" smtClean="0"/>
              <a:t>Create alt-text for images, graphics, shapes, videos, and other visuals </a:t>
            </a:r>
            <a:r>
              <a:rPr lang="en-US" dirty="0" smtClean="0"/>
              <a:t>to detail </a:t>
            </a:r>
            <a:r>
              <a:rPr lang="en-US" dirty="0" smtClean="0"/>
              <a:t>their </a:t>
            </a:r>
            <a:r>
              <a:rPr lang="en-US" i="1" dirty="0" smtClean="0"/>
              <a:t>content</a:t>
            </a:r>
            <a:r>
              <a:rPr lang="en-US" dirty="0" smtClean="0"/>
              <a:t> and </a:t>
            </a:r>
            <a:r>
              <a:rPr lang="en-US" i="1" dirty="0" smtClean="0"/>
              <a:t>function</a:t>
            </a:r>
            <a:r>
              <a:rPr lang="en-US" dirty="0" smtClean="0"/>
              <a:t>, if applicable.</a:t>
            </a:r>
          </a:p>
          <a:p>
            <a:r>
              <a:rPr lang="en-US" dirty="0" smtClean="0"/>
              <a:t> In Word, right-click on the image.</a:t>
            </a:r>
          </a:p>
          <a:p>
            <a:pPr lvl="1"/>
            <a:r>
              <a:rPr lang="en-US" dirty="0" smtClean="0"/>
              <a:t>Format Picture &gt; Layout &amp; Properties &gt; Alt Text </a:t>
            </a:r>
            <a:br>
              <a:rPr lang="en-US" dirty="0" smtClean="0"/>
            </a:br>
            <a:r>
              <a:rPr lang="en-US" dirty="0" smtClean="0"/>
              <a:t>&gt; enter Title and Description if a longer description is needed (or just use Description, not Title)</a:t>
            </a:r>
          </a:p>
          <a:p>
            <a:pPr lvl="2"/>
            <a:r>
              <a:rPr lang="en-US" dirty="0" smtClean="0"/>
              <a:t>Don’t use the word “image” or “graphic” within the alt-text because the screen reader will say it’s an image. Try to be more specific. If it’s a decorative image, enter two quotation marks with nothing between them (“”) in Description.</a:t>
            </a:r>
            <a:endParaRPr lang="en-US" dirty="0"/>
          </a:p>
        </p:txBody>
      </p:sp>
    </p:spTree>
    <p:extLst>
      <p:ext uri="{BB962C8B-B14F-4D97-AF65-F5344CB8AC3E}">
        <p14:creationId xmlns:p14="http://schemas.microsoft.com/office/powerpoint/2010/main" val="2532566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Simple tables with </a:t>
            </a:r>
            <a:r>
              <a:rPr lang="en-US" dirty="0" smtClean="0"/>
              <a:t>headers</a:t>
            </a:r>
            <a:endParaRPr lang="en-US" dirty="0"/>
          </a:p>
        </p:txBody>
      </p:sp>
      <p:sp>
        <p:nvSpPr>
          <p:cNvPr id="2" name="Content Placeholder 1"/>
          <p:cNvSpPr>
            <a:spLocks noGrp="1"/>
          </p:cNvSpPr>
          <p:nvPr>
            <p:ph idx="1"/>
          </p:nvPr>
        </p:nvSpPr>
        <p:spPr/>
        <p:txBody>
          <a:bodyPr>
            <a:normAutofit lnSpcReduction="10000"/>
          </a:bodyPr>
          <a:lstStyle/>
          <a:p>
            <a:r>
              <a:rPr lang="en-US" dirty="0" smtClean="0"/>
              <a:t>Use the Word table tool, not tabbed or columnar content</a:t>
            </a:r>
          </a:p>
          <a:p>
            <a:pPr lvl="1"/>
            <a:r>
              <a:rPr lang="en-US" dirty="0" smtClean="0"/>
              <a:t>Insert &gt; Table</a:t>
            </a:r>
          </a:p>
          <a:p>
            <a:r>
              <a:rPr lang="en-US" dirty="0" smtClean="0"/>
              <a:t>Keep it simple</a:t>
            </a:r>
          </a:p>
          <a:p>
            <a:pPr lvl="1"/>
            <a:r>
              <a:rPr lang="en-US" dirty="0" smtClean="0"/>
              <a:t>Avoid merged cells, split cells, blank rows, </a:t>
            </a:r>
            <a:br>
              <a:rPr lang="en-US" dirty="0" smtClean="0"/>
            </a:br>
            <a:r>
              <a:rPr lang="en-US" dirty="0" smtClean="0"/>
              <a:t>blank columns, and nested tables</a:t>
            </a:r>
          </a:p>
          <a:p>
            <a:r>
              <a:rPr lang="en-US" dirty="0" smtClean="0"/>
              <a:t>Use table headers </a:t>
            </a:r>
          </a:p>
          <a:p>
            <a:pPr lvl="1"/>
            <a:r>
              <a:rPr lang="en-US" dirty="0" smtClean="0"/>
              <a:t>Repeat header rows across pages</a:t>
            </a:r>
          </a:p>
          <a:p>
            <a:pPr lvl="2"/>
            <a:r>
              <a:rPr lang="en-US" dirty="0" smtClean="0"/>
              <a:t>Table Tools &gt; Layout &gt; Repeat Header Rows</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2765744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Meaningful hyperlink </a:t>
            </a:r>
            <a:r>
              <a:rPr lang="en-US" dirty="0" smtClean="0"/>
              <a:t>text</a:t>
            </a:r>
            <a:endParaRPr lang="en-US" dirty="0"/>
          </a:p>
        </p:txBody>
      </p:sp>
      <p:sp>
        <p:nvSpPr>
          <p:cNvPr id="2" name="Content Placeholder 1"/>
          <p:cNvSpPr>
            <a:spLocks noGrp="1"/>
          </p:cNvSpPr>
          <p:nvPr>
            <p:ph idx="1"/>
          </p:nvPr>
        </p:nvSpPr>
        <p:spPr/>
        <p:txBody>
          <a:bodyPr/>
          <a:lstStyle/>
          <a:p>
            <a:r>
              <a:rPr lang="en-US" dirty="0" smtClean="0"/>
              <a:t>The text should describe the link destination. Users often tab through links, so each should make sense as stand-alone text.</a:t>
            </a:r>
          </a:p>
          <a:p>
            <a:r>
              <a:rPr lang="en-US" dirty="0" smtClean="0"/>
              <a:t>Example: Instead </a:t>
            </a:r>
            <a:r>
              <a:rPr lang="en-US" dirty="0"/>
              <a:t>of using </a:t>
            </a:r>
            <a:r>
              <a:rPr lang="en-US" dirty="0" smtClean="0"/>
              <a:t>“https</a:t>
            </a:r>
            <a:r>
              <a:rPr lang="en-US" dirty="0"/>
              <a:t>://wustl.edu</a:t>
            </a:r>
            <a:r>
              <a:rPr lang="en-US" dirty="0" smtClean="0"/>
              <a:t>/” within your content, use “Washington University in St. Louis” with a hyperlink to </a:t>
            </a:r>
            <a:r>
              <a:rPr lang="en-US" dirty="0"/>
              <a:t>https</a:t>
            </a:r>
            <a:r>
              <a:rPr lang="en-US" dirty="0" smtClean="0"/>
              <a:t>://wustl.edu/.</a:t>
            </a:r>
          </a:p>
          <a:p>
            <a:r>
              <a:rPr lang="en-US" dirty="0" smtClean="0"/>
              <a:t>Highlight text, then right-click &gt; </a:t>
            </a:r>
            <a:r>
              <a:rPr lang="en-US" dirty="0" smtClean="0"/>
              <a:t>Hyperlink (or Ctrl + k)</a:t>
            </a:r>
            <a:endParaRPr lang="en-US" dirty="0"/>
          </a:p>
        </p:txBody>
      </p:sp>
    </p:spTree>
    <p:extLst>
      <p:ext uri="{BB962C8B-B14F-4D97-AF65-F5344CB8AC3E}">
        <p14:creationId xmlns:p14="http://schemas.microsoft.com/office/powerpoint/2010/main" val="827494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Page Layout elements</a:t>
            </a:r>
            <a:endParaRPr lang="en-US" dirty="0"/>
          </a:p>
        </p:txBody>
      </p:sp>
      <p:sp>
        <p:nvSpPr>
          <p:cNvPr id="2" name="Content Placeholder 1"/>
          <p:cNvSpPr>
            <a:spLocks noGrp="1"/>
          </p:cNvSpPr>
          <p:nvPr>
            <p:ph idx="1"/>
          </p:nvPr>
        </p:nvSpPr>
        <p:spPr>
          <a:xfrm>
            <a:off x="493889" y="1543050"/>
            <a:ext cx="8142111" cy="4835172"/>
          </a:xfrm>
        </p:spPr>
        <p:txBody>
          <a:bodyPr/>
          <a:lstStyle/>
          <a:p>
            <a:r>
              <a:rPr lang="en-US" dirty="0" smtClean="0"/>
              <a:t>Use the Page Layout features offered by Word</a:t>
            </a:r>
          </a:p>
          <a:p>
            <a:pPr lvl="1"/>
            <a:r>
              <a:rPr lang="en-US" dirty="0" smtClean="0"/>
              <a:t>Set margins, columns or indentation instead of using tabs or spaces</a:t>
            </a:r>
          </a:p>
          <a:p>
            <a:pPr lvl="1"/>
            <a:r>
              <a:rPr lang="en-US" dirty="0" smtClean="0"/>
              <a:t>Use page breaks, not multiple hard returns</a:t>
            </a:r>
          </a:p>
          <a:p>
            <a:pPr lvl="1"/>
            <a:r>
              <a:rPr lang="en-US" dirty="0" smtClean="0"/>
              <a:t>Use paragraph spacing, not blank paragraphs</a:t>
            </a:r>
          </a:p>
          <a:p>
            <a:pPr lvl="1"/>
            <a:endParaRPr lang="en-US" dirty="0" smtClean="0"/>
          </a:p>
        </p:txBody>
      </p:sp>
      <p:pic>
        <p:nvPicPr>
          <p:cNvPr id="5" name="Picture 4" descr="Page Layout ribbon in Word"/>
          <p:cNvPicPr>
            <a:picLocks noChangeAspect="1"/>
          </p:cNvPicPr>
          <p:nvPr/>
        </p:nvPicPr>
        <p:blipFill>
          <a:blip r:embed="rId2"/>
          <a:stretch>
            <a:fillRect/>
          </a:stretch>
        </p:blipFill>
        <p:spPr>
          <a:xfrm>
            <a:off x="467202" y="4658677"/>
            <a:ext cx="8204588" cy="1616393"/>
          </a:xfrm>
          <a:prstGeom prst="rect">
            <a:avLst/>
          </a:prstGeom>
          <a:ln>
            <a:solidFill>
              <a:schemeClr val="accent1"/>
            </a:solidFill>
          </a:ln>
        </p:spPr>
      </p:pic>
    </p:spTree>
    <p:extLst>
      <p:ext uri="{BB962C8B-B14F-4D97-AF65-F5344CB8AC3E}">
        <p14:creationId xmlns:p14="http://schemas.microsoft.com/office/powerpoint/2010/main" val="4280137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Numbered and bulleted </a:t>
            </a:r>
            <a:r>
              <a:rPr lang="en-US" dirty="0" smtClean="0"/>
              <a:t>lists</a:t>
            </a:r>
            <a:endParaRPr lang="en-US" dirty="0"/>
          </a:p>
        </p:txBody>
      </p:sp>
      <p:sp>
        <p:nvSpPr>
          <p:cNvPr id="2" name="Content Placeholder 1"/>
          <p:cNvSpPr>
            <a:spLocks noGrp="1"/>
          </p:cNvSpPr>
          <p:nvPr>
            <p:ph idx="1"/>
          </p:nvPr>
        </p:nvSpPr>
        <p:spPr/>
        <p:txBody>
          <a:bodyPr/>
          <a:lstStyle/>
          <a:p>
            <a:r>
              <a:rPr lang="en-US" dirty="0" smtClean="0"/>
              <a:t>Use Word-formatted numbered lists if the order of the items matters (Home &gt; Numbering)</a:t>
            </a:r>
          </a:p>
          <a:p>
            <a:pPr lvl="1"/>
            <a:r>
              <a:rPr lang="en-US" dirty="0" smtClean="0"/>
              <a:t>Don’t number the items </a:t>
            </a:r>
            <a:r>
              <a:rPr lang="en-US" dirty="0" smtClean="0"/>
              <a:t>manually</a:t>
            </a:r>
            <a:endParaRPr lang="en-US" dirty="0" smtClean="0"/>
          </a:p>
          <a:p>
            <a:r>
              <a:rPr lang="en-US" dirty="0" smtClean="0"/>
              <a:t>Use Word-formatted bullets if the order of the list items doesn’t matter (Home &gt; Bullets)</a:t>
            </a:r>
          </a:p>
          <a:p>
            <a:pPr lvl="1"/>
            <a:r>
              <a:rPr lang="en-US" dirty="0" smtClean="0"/>
              <a:t>Don’t insert the character that looks like a </a:t>
            </a:r>
            <a:r>
              <a:rPr lang="en-US" dirty="0" smtClean="0"/>
              <a:t>bullet</a:t>
            </a:r>
            <a:endParaRPr lang="en-US" dirty="0" smtClean="0"/>
          </a:p>
          <a:p>
            <a:endParaRPr lang="en-US" dirty="0"/>
          </a:p>
        </p:txBody>
      </p:sp>
    </p:spTree>
    <p:extLst>
      <p:ext uri="{BB962C8B-B14F-4D97-AF65-F5344CB8AC3E}">
        <p14:creationId xmlns:p14="http://schemas.microsoft.com/office/powerpoint/2010/main" val="45717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undry">
      <a:majorFont>
        <a:latin typeface="Rockwell"/>
        <a:ea typeface=""/>
        <a:cs typeface=""/>
        <a:font script="Grek" typeface="Cambria"/>
        <a:font script="Cyrl" typeface="Cambria"/>
        <a:font script="Jpan" typeface="ＭＳ 明朝"/>
        <a:font script="Hang" typeface="바탕"/>
        <a:font script="Hans" typeface="华文新魏"/>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华文新魏"/>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959</TotalTime>
  <Words>896</Words>
  <Application>Microsoft Office PowerPoint</Application>
  <PresentationFormat>On-screen Show (4:3)</PresentationFormat>
  <Paragraphs>98</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Rockwell</vt:lpstr>
      <vt:lpstr>Times New Roman</vt:lpstr>
      <vt:lpstr>Office Theme</vt:lpstr>
      <vt:lpstr>Creating Accessible PDFs from Word Docs</vt:lpstr>
      <vt:lpstr>Where to Begin...</vt:lpstr>
      <vt:lpstr>Best Practices in Word</vt:lpstr>
      <vt:lpstr>Built-in styles and formats</vt:lpstr>
      <vt:lpstr>Alt-text for images</vt:lpstr>
      <vt:lpstr>Simple tables with headers</vt:lpstr>
      <vt:lpstr>Meaningful hyperlink text</vt:lpstr>
      <vt:lpstr>Page Layout elements</vt:lpstr>
      <vt:lpstr>Numbered and bulleted lists</vt:lpstr>
      <vt:lpstr>Color considerations</vt:lpstr>
      <vt:lpstr>Contrast-checking tools</vt:lpstr>
      <vt:lpstr>Save the Word doc as a PDF</vt:lpstr>
      <vt:lpstr>In Adobe Acrobat</vt:lpstr>
      <vt:lpstr>Limitations of the A11y Checker</vt:lpstr>
      <vt:lpstr>A11y Checker: Check Order</vt:lpstr>
      <vt:lpstr>What to do next...</vt:lpstr>
      <vt:lpstr>Resources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default</dc:creator>
  <cp:lastModifiedBy>Patricia Kogos</cp:lastModifiedBy>
  <cp:revision>100</cp:revision>
  <cp:lastPrinted>2017-11-07T16:57:55Z</cp:lastPrinted>
  <dcterms:created xsi:type="dcterms:W3CDTF">2013-07-09T17:46:55Z</dcterms:created>
  <dcterms:modified xsi:type="dcterms:W3CDTF">2017-11-07T18:14:19Z</dcterms:modified>
</cp:coreProperties>
</file>